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49"/>
  </p:notesMasterIdLst>
  <p:sldIdLst>
    <p:sldId id="457" r:id="rId5"/>
    <p:sldId id="998" r:id="rId6"/>
    <p:sldId id="1082" r:id="rId7"/>
    <p:sldId id="1087" r:id="rId8"/>
    <p:sldId id="1590" r:id="rId9"/>
    <p:sldId id="1535" r:id="rId10"/>
    <p:sldId id="1591" r:id="rId11"/>
    <p:sldId id="1593" r:id="rId12"/>
    <p:sldId id="1594" r:id="rId13"/>
    <p:sldId id="1488" r:id="rId14"/>
    <p:sldId id="1093" r:id="rId15"/>
    <p:sldId id="1500" r:id="rId16"/>
    <p:sldId id="1624" r:id="rId17"/>
    <p:sldId id="1417" r:id="rId18"/>
    <p:sldId id="1627" r:id="rId19"/>
    <p:sldId id="1094" r:id="rId20"/>
    <p:sldId id="1600" r:id="rId21"/>
    <p:sldId id="1602" r:id="rId22"/>
    <p:sldId id="1603" r:id="rId23"/>
    <p:sldId id="1604" r:id="rId24"/>
    <p:sldId id="1605" r:id="rId25"/>
    <p:sldId id="1606" r:id="rId26"/>
    <p:sldId id="1446" r:id="rId27"/>
    <p:sldId id="1541" r:id="rId28"/>
    <p:sldId id="1607" r:id="rId29"/>
    <p:sldId id="1608" r:id="rId30"/>
    <p:sldId id="1609" r:id="rId31"/>
    <p:sldId id="1610" r:id="rId32"/>
    <p:sldId id="1626" r:id="rId33"/>
    <p:sldId id="1611" r:id="rId34"/>
    <p:sldId id="1625" r:id="rId35"/>
    <p:sldId id="1612" r:id="rId36"/>
    <p:sldId id="1543" r:id="rId37"/>
    <p:sldId id="1613" r:id="rId38"/>
    <p:sldId id="1614" r:id="rId39"/>
    <p:sldId id="1615" r:id="rId40"/>
    <p:sldId id="1616" r:id="rId41"/>
    <p:sldId id="1617" r:id="rId42"/>
    <p:sldId id="1629" r:id="rId43"/>
    <p:sldId id="1548" r:id="rId44"/>
    <p:sldId id="1618" r:id="rId45"/>
    <p:sldId id="1619" r:id="rId46"/>
    <p:sldId id="1549" r:id="rId47"/>
    <p:sldId id="1620"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i, Wendy" initials="LW" lastIdx="3" clrIdx="0">
    <p:extLst>
      <p:ext uri="{19B8F6BF-5375-455C-9EA6-DF929625EA0E}">
        <p15:presenceInfo xmlns:p15="http://schemas.microsoft.com/office/powerpoint/2012/main" userId="S::welai@wiley.com::a5371048-0c99-493d-8b6a-2e0d44ed8fc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1121"/>
    <a:srgbClr val="E2F3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6" autoAdjust="0"/>
    <p:restoredTop sz="96233" autoAdjust="0"/>
  </p:normalViewPr>
  <p:slideViewPr>
    <p:cSldViewPr snapToGrid="0" snapToObjects="1">
      <p:cViewPr varScale="1">
        <p:scale>
          <a:sx n="72" d="100"/>
          <a:sy n="72" d="100"/>
        </p:scale>
        <p:origin x="56" y="1088"/>
      </p:cViewPr>
      <p:guideLst>
        <p:guide orient="horz" pos="2160"/>
        <p:guide pos="2880"/>
      </p:guideLst>
    </p:cSldViewPr>
  </p:slideViewPr>
  <p:outlineViewPr>
    <p:cViewPr>
      <p:scale>
        <a:sx n="33" d="100"/>
        <a:sy n="33" d="100"/>
      </p:scale>
      <p:origin x="0" y="-26790"/>
    </p:cViewPr>
  </p:outlineViewPr>
  <p:notesTextViewPr>
    <p:cViewPr>
      <p:scale>
        <a:sx n="85" d="100"/>
        <a:sy n="85" d="100"/>
      </p:scale>
      <p:origin x="0" y="0"/>
    </p:cViewPr>
  </p:notesTextViewPr>
  <p:sorterViewPr>
    <p:cViewPr>
      <p:scale>
        <a:sx n="80" d="100"/>
        <a:sy n="80" d="100"/>
      </p:scale>
      <p:origin x="0" y="0"/>
    </p:cViewPr>
  </p:sorter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FE1D2D-E1D2-EB4D-B872-60B7945D79A5}" type="datetimeFigureOut">
              <a:rPr lang="en-US" smtClean="0"/>
              <a:t>5/9/2024</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8C51AE-C483-2D4F-8F27-8D6A8821F4E1}" type="slidenum">
              <a:rPr lang="en-US" smtClean="0"/>
              <a:t>‹#›</a:t>
            </a:fld>
            <a:endParaRPr lang="en-US" dirty="0"/>
          </a:p>
        </p:txBody>
      </p:sp>
    </p:spTree>
    <p:extLst>
      <p:ext uri="{BB962C8B-B14F-4D97-AF65-F5344CB8AC3E}">
        <p14:creationId xmlns:p14="http://schemas.microsoft.com/office/powerpoint/2010/main" val="3514066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1</a:t>
            </a:fld>
            <a:endParaRPr lang="en-US" dirty="0"/>
          </a:p>
        </p:txBody>
      </p:sp>
    </p:spTree>
    <p:extLst>
      <p:ext uri="{BB962C8B-B14F-4D97-AF65-F5344CB8AC3E}">
        <p14:creationId xmlns:p14="http://schemas.microsoft.com/office/powerpoint/2010/main" val="118096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Company ROA is higher. </a:t>
            </a:r>
          </a:p>
        </p:txBody>
      </p:sp>
      <p:sp>
        <p:nvSpPr>
          <p:cNvPr id="4" name="Slide Number Placeholder 3"/>
          <p:cNvSpPr>
            <a:spLocks noGrp="1"/>
          </p:cNvSpPr>
          <p:nvPr>
            <p:ph type="sldNum" sz="quarter" idx="5"/>
          </p:nvPr>
        </p:nvSpPr>
        <p:spPr/>
        <p:txBody>
          <a:bodyPr/>
          <a:lstStyle/>
          <a:p>
            <a:fld id="{688C51AE-C483-2D4F-8F27-8D6A8821F4E1}" type="slidenum">
              <a:rPr lang="en-US" smtClean="0"/>
              <a:t>26</a:t>
            </a:fld>
            <a:endParaRPr lang="en-US" dirty="0"/>
          </a:p>
        </p:txBody>
      </p:sp>
    </p:spTree>
    <p:extLst>
      <p:ext uri="{BB962C8B-B14F-4D97-AF65-F5344CB8AC3E}">
        <p14:creationId xmlns:p14="http://schemas.microsoft.com/office/powerpoint/2010/main" val="1293944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27</a:t>
            </a:fld>
            <a:endParaRPr lang="en-US" dirty="0"/>
          </a:p>
        </p:txBody>
      </p:sp>
    </p:spTree>
    <p:extLst>
      <p:ext uri="{BB962C8B-B14F-4D97-AF65-F5344CB8AC3E}">
        <p14:creationId xmlns:p14="http://schemas.microsoft.com/office/powerpoint/2010/main" val="2097913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Expanding assets, financing the expansion </a:t>
            </a:r>
            <a:r>
              <a:rPr lang="en-US" dirty="0" err="1"/>
              <a:t>primiarily</a:t>
            </a:r>
            <a:r>
              <a:rPr lang="en-US" dirty="0"/>
              <a:t> through RE rather than assuming long term debt</a:t>
            </a:r>
          </a:p>
        </p:txBody>
      </p:sp>
      <p:sp>
        <p:nvSpPr>
          <p:cNvPr id="4" name="Slide Number Placeholder 3"/>
          <p:cNvSpPr>
            <a:spLocks noGrp="1"/>
          </p:cNvSpPr>
          <p:nvPr>
            <p:ph type="sldNum" sz="quarter" idx="5"/>
          </p:nvPr>
        </p:nvSpPr>
        <p:spPr/>
        <p:txBody>
          <a:bodyPr/>
          <a:lstStyle/>
          <a:p>
            <a:fld id="{688C51AE-C483-2D4F-8F27-8D6A8821F4E1}" type="slidenum">
              <a:rPr lang="en-US" smtClean="0"/>
              <a:t>7</a:t>
            </a:fld>
            <a:endParaRPr lang="en-US" dirty="0"/>
          </a:p>
        </p:txBody>
      </p:sp>
    </p:spTree>
    <p:extLst>
      <p:ext uri="{BB962C8B-B14F-4D97-AF65-F5344CB8AC3E}">
        <p14:creationId xmlns:p14="http://schemas.microsoft.com/office/powerpoint/2010/main" val="3774157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Company has become less liquid. </a:t>
            </a:r>
          </a:p>
          <a:p>
            <a:r>
              <a:rPr lang="en-US" dirty="0"/>
              <a:t>Compared to industry and competitor, they are more liquid. </a:t>
            </a:r>
          </a:p>
        </p:txBody>
      </p:sp>
      <p:sp>
        <p:nvSpPr>
          <p:cNvPr id="4" name="Slide Number Placeholder 3"/>
          <p:cNvSpPr>
            <a:spLocks noGrp="1"/>
          </p:cNvSpPr>
          <p:nvPr>
            <p:ph type="sldNum" sz="quarter" idx="5"/>
          </p:nvPr>
        </p:nvSpPr>
        <p:spPr/>
        <p:txBody>
          <a:bodyPr/>
          <a:lstStyle/>
          <a:p>
            <a:fld id="{688C51AE-C483-2D4F-8F27-8D6A8821F4E1}" type="slidenum">
              <a:rPr lang="en-US" smtClean="0"/>
              <a:t>17</a:t>
            </a:fld>
            <a:endParaRPr lang="en-US" dirty="0"/>
          </a:p>
        </p:txBody>
      </p:sp>
    </p:spTree>
    <p:extLst>
      <p:ext uri="{BB962C8B-B14F-4D97-AF65-F5344CB8AC3E}">
        <p14:creationId xmlns:p14="http://schemas.microsoft.com/office/powerpoint/2010/main" val="1572880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18</a:t>
            </a:fld>
            <a:endParaRPr lang="en-US" dirty="0"/>
          </a:p>
        </p:txBody>
      </p:sp>
    </p:spTree>
    <p:extLst>
      <p:ext uri="{BB962C8B-B14F-4D97-AF65-F5344CB8AC3E}">
        <p14:creationId xmlns:p14="http://schemas.microsoft.com/office/powerpoint/2010/main" val="3656476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Liquidity of a particular current asset, AR. How quickly can you convert AR into cash. </a:t>
            </a:r>
          </a:p>
          <a:p>
            <a:endParaRPr lang="en-US" dirty="0"/>
          </a:p>
          <a:p>
            <a:r>
              <a:rPr lang="en-US" dirty="0"/>
              <a:t>Net credit sales = Net sales minus net cash sales. </a:t>
            </a:r>
          </a:p>
          <a:p>
            <a:r>
              <a:rPr lang="en-US" dirty="0"/>
              <a:t>Net AR = AR minus allowance for doubtful accounts. </a:t>
            </a:r>
          </a:p>
        </p:txBody>
      </p:sp>
      <p:sp>
        <p:nvSpPr>
          <p:cNvPr id="4" name="Slide Number Placeholder 3"/>
          <p:cNvSpPr>
            <a:spLocks noGrp="1"/>
          </p:cNvSpPr>
          <p:nvPr>
            <p:ph type="sldNum" sz="quarter" idx="5"/>
          </p:nvPr>
        </p:nvSpPr>
        <p:spPr/>
        <p:txBody>
          <a:bodyPr/>
          <a:lstStyle/>
          <a:p>
            <a:fld id="{688C51AE-C483-2D4F-8F27-8D6A8821F4E1}" type="slidenum">
              <a:rPr lang="en-US" smtClean="0"/>
              <a:t>19</a:t>
            </a:fld>
            <a:endParaRPr lang="en-US" dirty="0"/>
          </a:p>
        </p:txBody>
      </p:sp>
    </p:spTree>
    <p:extLst>
      <p:ext uri="{BB962C8B-B14F-4D97-AF65-F5344CB8AC3E}">
        <p14:creationId xmlns:p14="http://schemas.microsoft.com/office/powerpoint/2010/main" val="2503562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COGS --&gt; How much we’ve sold over this period. Inventory liquidity determined by how quickly they can sell inventory. </a:t>
            </a:r>
          </a:p>
        </p:txBody>
      </p:sp>
      <p:sp>
        <p:nvSpPr>
          <p:cNvPr id="4" name="Slide Number Placeholder 3"/>
          <p:cNvSpPr>
            <a:spLocks noGrp="1"/>
          </p:cNvSpPr>
          <p:nvPr>
            <p:ph type="sldNum" sz="quarter" idx="5"/>
          </p:nvPr>
        </p:nvSpPr>
        <p:spPr/>
        <p:txBody>
          <a:bodyPr/>
          <a:lstStyle/>
          <a:p>
            <a:fld id="{688C51AE-C483-2D4F-8F27-8D6A8821F4E1}" type="slidenum">
              <a:rPr lang="en-US" smtClean="0"/>
              <a:t>21</a:t>
            </a:fld>
            <a:endParaRPr lang="en-US" dirty="0"/>
          </a:p>
        </p:txBody>
      </p:sp>
    </p:spTree>
    <p:extLst>
      <p:ext uri="{BB962C8B-B14F-4D97-AF65-F5344CB8AC3E}">
        <p14:creationId xmlns:p14="http://schemas.microsoft.com/office/powerpoint/2010/main" val="2902190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also compute how long it takes to sell inventory. </a:t>
            </a:r>
          </a:p>
        </p:txBody>
      </p:sp>
      <p:sp>
        <p:nvSpPr>
          <p:cNvPr id="4" name="Slide Number Placeholder 3"/>
          <p:cNvSpPr>
            <a:spLocks noGrp="1"/>
          </p:cNvSpPr>
          <p:nvPr>
            <p:ph type="sldNum" sz="quarter" idx="5"/>
          </p:nvPr>
        </p:nvSpPr>
        <p:spPr/>
        <p:txBody>
          <a:bodyPr/>
          <a:lstStyle/>
          <a:p>
            <a:fld id="{688C51AE-C483-2D4F-8F27-8D6A8821F4E1}" type="slidenum">
              <a:rPr lang="en-US" smtClean="0"/>
              <a:t>22</a:t>
            </a:fld>
            <a:endParaRPr lang="en-US" dirty="0"/>
          </a:p>
        </p:txBody>
      </p:sp>
    </p:spTree>
    <p:extLst>
      <p:ext uri="{BB962C8B-B14F-4D97-AF65-F5344CB8AC3E}">
        <p14:creationId xmlns:p14="http://schemas.microsoft.com/office/powerpoint/2010/main" val="3582668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Company has higher profit margin.</a:t>
            </a:r>
          </a:p>
        </p:txBody>
      </p:sp>
      <p:sp>
        <p:nvSpPr>
          <p:cNvPr id="4" name="Slide Number Placeholder 3"/>
          <p:cNvSpPr>
            <a:spLocks noGrp="1"/>
          </p:cNvSpPr>
          <p:nvPr>
            <p:ph type="sldNum" sz="quarter" idx="5"/>
          </p:nvPr>
        </p:nvSpPr>
        <p:spPr/>
        <p:txBody>
          <a:bodyPr/>
          <a:lstStyle/>
          <a:p>
            <a:fld id="{688C51AE-C483-2D4F-8F27-8D6A8821F4E1}" type="slidenum">
              <a:rPr lang="en-US" smtClean="0"/>
              <a:t>24</a:t>
            </a:fld>
            <a:endParaRPr lang="en-US" dirty="0"/>
          </a:p>
        </p:txBody>
      </p:sp>
    </p:spTree>
    <p:extLst>
      <p:ext uri="{BB962C8B-B14F-4D97-AF65-F5344CB8AC3E}">
        <p14:creationId xmlns:p14="http://schemas.microsoft.com/office/powerpoint/2010/main" val="682944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Company is less efficient compared to peers. </a:t>
            </a:r>
          </a:p>
        </p:txBody>
      </p:sp>
      <p:sp>
        <p:nvSpPr>
          <p:cNvPr id="4" name="Slide Number Placeholder 3"/>
          <p:cNvSpPr>
            <a:spLocks noGrp="1"/>
          </p:cNvSpPr>
          <p:nvPr>
            <p:ph type="sldNum" sz="quarter" idx="5"/>
          </p:nvPr>
        </p:nvSpPr>
        <p:spPr/>
        <p:txBody>
          <a:bodyPr/>
          <a:lstStyle/>
          <a:p>
            <a:fld id="{688C51AE-C483-2D4F-8F27-8D6A8821F4E1}" type="slidenum">
              <a:rPr lang="en-US" smtClean="0"/>
              <a:t>25</a:t>
            </a:fld>
            <a:endParaRPr lang="en-US" dirty="0"/>
          </a:p>
        </p:txBody>
      </p:sp>
    </p:spTree>
    <p:extLst>
      <p:ext uri="{BB962C8B-B14F-4D97-AF65-F5344CB8AC3E}">
        <p14:creationId xmlns:p14="http://schemas.microsoft.com/office/powerpoint/2010/main" val="25841642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top">
    <p:spTree>
      <p:nvGrpSpPr>
        <p:cNvPr id="1" name=""/>
        <p:cNvGrpSpPr/>
        <p:nvPr/>
      </p:nvGrpSpPr>
      <p:grpSpPr>
        <a:xfrm>
          <a:off x="0" y="0"/>
          <a:ext cx="0" cy="0"/>
          <a:chOff x="0" y="0"/>
          <a:chExt cx="0" cy="0"/>
        </a:xfrm>
      </p:grpSpPr>
      <p:sp>
        <p:nvSpPr>
          <p:cNvPr id="2" name="Title "/>
          <p:cNvSpPr>
            <a:spLocks noGrp="1"/>
          </p:cNvSpPr>
          <p:nvPr>
            <p:ph type="ctrTitle" hasCustomPrompt="1"/>
          </p:nvPr>
        </p:nvSpPr>
        <p:spPr>
          <a:xfrm>
            <a:off x="332509" y="464185"/>
            <a:ext cx="8470670" cy="1066801"/>
          </a:xfrm>
          <a:prstGeom prst="rect">
            <a:avLst/>
          </a:prstGeom>
        </p:spPr>
        <p:txBody>
          <a:bodyPr anchor="t">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5" name="Edition">
            <a:extLst>
              <a:ext uri="{FF2B5EF4-FFF2-40B4-BE49-F238E27FC236}">
                <a16:creationId xmlns:a16="http://schemas.microsoft.com/office/drawing/2014/main" id="{B16BE010-E2AD-8943-AA26-A3BD45390A63}"/>
              </a:ext>
            </a:extLst>
          </p:cNvPr>
          <p:cNvSpPr>
            <a:spLocks noGrp="1"/>
          </p:cNvSpPr>
          <p:nvPr>
            <p:ph sz="quarter" idx="24" hasCustomPrompt="1"/>
          </p:nvPr>
        </p:nvSpPr>
        <p:spPr>
          <a:xfrm>
            <a:off x="331788" y="1414249"/>
            <a:ext cx="8470900" cy="603504"/>
          </a:xfrm>
          <a:prstGeom prst="rect">
            <a:avLst/>
          </a:prstGeom>
        </p:spPr>
        <p:txBody>
          <a:bodyPr>
            <a:noAutofit/>
          </a:bodyPr>
          <a:lstStyle>
            <a:lvl1pPr marL="0" indent="0" algn="ctr">
              <a:buNone/>
              <a:defRPr sz="2400" b="0" i="0">
                <a:solidFill>
                  <a:schemeClr val="tx1"/>
                </a:solidFill>
                <a:latin typeface="Calibri Light" panose="020F0302020204030204" pitchFamily="34" charset="0"/>
                <a:cs typeface="Calibri Light" panose="020F0302020204030204" pitchFamily="34" charset="0"/>
              </a:defRPr>
            </a:lvl1pPr>
          </a:lstStyle>
          <a:p>
            <a:pPr lvl="0"/>
            <a:r>
              <a:rPr lang="en-US" dirty="0"/>
              <a:t>Third Edition</a:t>
            </a:r>
          </a:p>
        </p:txBody>
      </p:sp>
      <p:sp>
        <p:nvSpPr>
          <p:cNvPr id="7" name="Author">
            <a:extLst>
              <a:ext uri="{FF2B5EF4-FFF2-40B4-BE49-F238E27FC236}">
                <a16:creationId xmlns:a16="http://schemas.microsoft.com/office/drawing/2014/main" id="{D071BBAD-F08D-AA46-8DDD-B137F9C0B7FA}"/>
              </a:ext>
            </a:extLst>
          </p:cNvPr>
          <p:cNvSpPr>
            <a:spLocks noGrp="1"/>
          </p:cNvSpPr>
          <p:nvPr>
            <p:ph sz="quarter" idx="25" hasCustomPrompt="1"/>
          </p:nvPr>
        </p:nvSpPr>
        <p:spPr>
          <a:xfrm>
            <a:off x="331788" y="2234394"/>
            <a:ext cx="8470900" cy="668222"/>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David Klein</a:t>
            </a:r>
          </a:p>
        </p:txBody>
      </p:sp>
      <p:sp>
        <p:nvSpPr>
          <p:cNvPr id="14" name="CN">
            <a:extLst>
              <a:ext uri="{FF2B5EF4-FFF2-40B4-BE49-F238E27FC236}">
                <a16:creationId xmlns:a16="http://schemas.microsoft.com/office/drawing/2014/main" id="{7D7AAD37-2105-EA4E-810B-DEF0E8A3B04B}"/>
              </a:ext>
            </a:extLst>
          </p:cNvPr>
          <p:cNvSpPr>
            <a:spLocks noGrp="1"/>
          </p:cNvSpPr>
          <p:nvPr>
            <p:ph sz="quarter" idx="26" hasCustomPrompt="1"/>
          </p:nvPr>
        </p:nvSpPr>
        <p:spPr>
          <a:xfrm>
            <a:off x="331788" y="3909878"/>
            <a:ext cx="8470900" cy="533400"/>
          </a:xfrm>
          <a:prstGeom prst="rect">
            <a:avLst/>
          </a:prstGeom>
        </p:spPr>
        <p:txBody>
          <a:bodyPr>
            <a:noAutofit/>
          </a:bodyPr>
          <a:lstStyle>
            <a:lvl1pPr marL="0" indent="0" algn="ctr">
              <a:buNone/>
              <a:defRPr sz="2300" b="1" i="0" spc="450">
                <a:solidFill>
                  <a:schemeClr val="accent2"/>
                </a:solidFill>
                <a:latin typeface="Calibri" panose="020F0502020204030204" pitchFamily="34" charset="0"/>
                <a:cs typeface="Calibri" panose="020F0502020204030204" pitchFamily="34" charset="0"/>
              </a:defRPr>
            </a:lvl1pPr>
          </a:lstStyle>
          <a:p>
            <a:pPr lvl="0"/>
            <a:r>
              <a:rPr lang="en-US" dirty="0"/>
              <a:t>CHAPTER 1</a:t>
            </a:r>
          </a:p>
        </p:txBody>
      </p:sp>
      <p:sp>
        <p:nvSpPr>
          <p:cNvPr id="3" name="CT"/>
          <p:cNvSpPr>
            <a:spLocks noGrp="1"/>
          </p:cNvSpPr>
          <p:nvPr>
            <p:ph type="subTitle" idx="1" hasCustomPrompt="1"/>
          </p:nvPr>
        </p:nvSpPr>
        <p:spPr>
          <a:xfrm>
            <a:off x="332509" y="4226859"/>
            <a:ext cx="8470670" cy="1367117"/>
          </a:xfrm>
          <a:prstGeom prst="rect">
            <a:avLst/>
          </a:prstGeom>
        </p:spPr>
        <p:txBody>
          <a:bodyPr anchor="ctr">
            <a:normAutofit/>
          </a:bodyPr>
          <a:lstStyle>
            <a:lvl1pPr marL="0" indent="0" algn="ctr">
              <a:buNone/>
              <a:defRPr sz="3800" b="0" i="0">
                <a:solidFill>
                  <a:schemeClr val="accent3"/>
                </a:solidFill>
                <a:latin typeface="Calibri Light" panose="020F0302020204030204" pitchFamily="34" charset="0"/>
                <a:cs typeface="Calibri Light" panose="020F0302020204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Chapter Title</a:t>
            </a:r>
          </a:p>
        </p:txBody>
      </p:sp>
      <p:pic>
        <p:nvPicPr>
          <p:cNvPr id="6" name="Logo" descr="Wiley logo">
            <a:extLst>
              <a:ext uri="{FF2B5EF4-FFF2-40B4-BE49-F238E27FC236}">
                <a16:creationId xmlns:a16="http://schemas.microsoft.com/office/drawing/2014/main" id="{076F5C57-EF05-B54E-BD97-6E0EACCBC874}"/>
              </a:ext>
            </a:extLst>
          </p:cNvPr>
          <p:cNvPicPr>
            <a:picLocks noChangeAspect="1"/>
          </p:cNvPicPr>
          <p:nvPr userDrawn="1"/>
        </p:nvPicPr>
        <p:blipFill>
          <a:blip r:embed="rId2"/>
          <a:stretch>
            <a:fillRect/>
          </a:stretch>
        </p:blipFill>
        <p:spPr>
          <a:xfrm>
            <a:off x="340822" y="6501724"/>
            <a:ext cx="914400" cy="192617"/>
          </a:xfrm>
          <a:prstGeom prst="rect">
            <a:avLst/>
          </a:prstGeom>
        </p:spPr>
      </p:pic>
      <p:sp>
        <p:nvSpPr>
          <p:cNvPr id="18" name="Invisible animation alert">
            <a:extLst>
              <a:ext uri="{FF2B5EF4-FFF2-40B4-BE49-F238E27FC236}">
                <a16:creationId xmlns:a16="http://schemas.microsoft.com/office/drawing/2014/main" id="{701DEE96-975A-2A49-BF22-625374CB4B0A}"/>
              </a:ext>
            </a:extLst>
          </p:cNvPr>
          <p:cNvSpPr>
            <a:spLocks noGrp="1"/>
          </p:cNvSpPr>
          <p:nvPr>
            <p:ph sz="quarter" idx="28" hasCustomPrompt="1"/>
          </p:nvPr>
        </p:nvSpPr>
        <p:spPr>
          <a:xfrm>
            <a:off x="1104274" y="5902292"/>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10" name="Decorative">
            <a:extLst>
              <a:ext uri="{FF2B5EF4-FFF2-40B4-BE49-F238E27FC236}">
                <a16:creationId xmlns:a16="http://schemas.microsoft.com/office/drawing/2014/main" id="{03EE7FB3-778B-8D48-B422-96226F5FE35E}"/>
              </a:ext>
              <a:ext uri="{C183D7F6-B498-43B3-948B-1728B52AA6E4}">
                <adec:decorative xmlns:adec="http://schemas.microsoft.com/office/drawing/2017/decorative" val="1"/>
              </a:ext>
            </a:extLst>
          </p:cNvPr>
          <p:cNvGrpSpPr/>
          <p:nvPr userDrawn="1"/>
        </p:nvGrpSpPr>
        <p:grpSpPr>
          <a:xfrm>
            <a:off x="0" y="3081528"/>
            <a:ext cx="9144000" cy="347472"/>
            <a:chOff x="0" y="3089817"/>
            <a:chExt cx="12192000" cy="347472"/>
          </a:xfrm>
        </p:grpSpPr>
        <p:sp>
          <p:nvSpPr>
            <p:cNvPr id="12" name="Rectangle">
              <a:extLst>
                <a:ext uri="{FF2B5EF4-FFF2-40B4-BE49-F238E27FC236}">
                  <a16:creationId xmlns:a16="http://schemas.microsoft.com/office/drawing/2014/main" id="{2A78E3D0-E07D-7E4F-92F5-2C47C124D0A7}"/>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a:extLst>
                <a:ext uri="{FF2B5EF4-FFF2-40B4-BE49-F238E27FC236}">
                  <a16:creationId xmlns:a16="http://schemas.microsoft.com/office/drawing/2014/main" id="{CA4B4EE4-0763-C24B-BE56-9BEDAE60F35A}"/>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a:extLst>
                <a:ext uri="{FF2B5EF4-FFF2-40B4-BE49-F238E27FC236}">
                  <a16:creationId xmlns:a16="http://schemas.microsoft.com/office/drawing/2014/main" id="{8C5FBFDD-ED67-F54F-8ACE-25B8836B078A}"/>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8" name="Content Placeholder 7">
            <a:extLst>
              <a:ext uri="{FF2B5EF4-FFF2-40B4-BE49-F238E27FC236}">
                <a16:creationId xmlns:a16="http://schemas.microsoft.com/office/drawing/2014/main" id="{40FC85D4-D1C1-4949-8EB6-FD89BE1E8441}"/>
              </a:ext>
            </a:extLst>
          </p:cNvPr>
          <p:cNvSpPr>
            <a:spLocks noGrp="1"/>
          </p:cNvSpPr>
          <p:nvPr>
            <p:ph sz="quarter" idx="29"/>
          </p:nvPr>
        </p:nvSpPr>
        <p:spPr>
          <a:xfrm>
            <a:off x="1936935" y="6488420"/>
            <a:ext cx="5575487" cy="239504"/>
          </a:xfrm>
        </p:spPr>
        <p:txBody>
          <a:bodyPr anchor="ctr">
            <a:noAutofit/>
          </a:bodyPr>
          <a:lstStyle>
            <a:lvl1pPr marL="0" indent="0" algn="ctr">
              <a:buNone/>
              <a:defRPr sz="2000"/>
            </a:lvl1pPr>
          </a:lstStyle>
          <a:p>
            <a:pPr lvl="0"/>
            <a:endParaRPr lang="en-IN" dirty="0"/>
          </a:p>
        </p:txBody>
      </p:sp>
    </p:spTree>
    <p:extLst>
      <p:ext uri="{BB962C8B-B14F-4D97-AF65-F5344CB8AC3E}">
        <p14:creationId xmlns:p14="http://schemas.microsoft.com/office/powerpoint/2010/main" val="1576479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3AFB408D-6820-9042-9000-649FF974466C}"/>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1">
            <a:extLst>
              <a:ext uri="{FF2B5EF4-FFF2-40B4-BE49-F238E27FC236}">
                <a16:creationId xmlns:a16="http://schemas.microsoft.com/office/drawing/2014/main" id="{602FBEB7-44EC-2D40-9945-803059A4C6EA}"/>
              </a:ext>
            </a:extLst>
          </p:cNvPr>
          <p:cNvSpPr>
            <a:spLocks noGrp="1"/>
          </p:cNvSpPr>
          <p:nvPr>
            <p:ph sz="quarter" idx="14" hasCustomPrompt="1"/>
          </p:nvPr>
        </p:nvSpPr>
        <p:spPr>
          <a:xfrm>
            <a:off x="514350" y="1428962"/>
            <a:ext cx="3937720" cy="4748271"/>
          </a:xfrm>
        </p:spPr>
        <p:txBody>
          <a:bodyPr>
            <a:normAutofit/>
          </a:bodyPr>
          <a:lstStyle>
            <a:lvl1pPr>
              <a:spcBef>
                <a:spcPts val="1000"/>
              </a:spcBef>
              <a:defRPr sz="2800"/>
            </a:lvl1pPr>
          </a:lstStyle>
          <a:p>
            <a:pPr lvl="0"/>
            <a:r>
              <a:rPr lang="en-US" dirty="0"/>
              <a:t>Click to add text or image</a:t>
            </a:r>
          </a:p>
        </p:txBody>
      </p:sp>
      <p:sp>
        <p:nvSpPr>
          <p:cNvPr id="5" name="Content Placeholder 2">
            <a:extLst>
              <a:ext uri="{FF2B5EF4-FFF2-40B4-BE49-F238E27FC236}">
                <a16:creationId xmlns:a16="http://schemas.microsoft.com/office/drawing/2014/main" id="{9F8BF1B7-F842-E74B-B834-BDC9C251578B}"/>
              </a:ext>
            </a:extLst>
          </p:cNvPr>
          <p:cNvSpPr>
            <a:spLocks noGrp="1"/>
          </p:cNvSpPr>
          <p:nvPr>
            <p:ph sz="quarter" idx="15" hasCustomPrompt="1"/>
          </p:nvPr>
        </p:nvSpPr>
        <p:spPr>
          <a:xfrm>
            <a:off x="4691557" y="1428959"/>
            <a:ext cx="3937721" cy="4748270"/>
          </a:xfrm>
        </p:spPr>
        <p:txBody>
          <a:bodyPr>
            <a:normAutofit/>
          </a:bodyPr>
          <a:lstStyle>
            <a:lvl1pPr>
              <a:spcBef>
                <a:spcPts val="1000"/>
              </a:spcBef>
              <a:defRPr sz="2800"/>
            </a:lvl1pPr>
          </a:lstStyle>
          <a:p>
            <a:pPr lvl="0"/>
            <a:r>
              <a:rPr lang="en-US" dirty="0"/>
              <a:t>Click to add text or image</a:t>
            </a:r>
          </a:p>
        </p:txBody>
      </p:sp>
      <p:sp>
        <p:nvSpPr>
          <p:cNvPr id="6" name="LON">
            <a:extLst>
              <a:ext uri="{FF2B5EF4-FFF2-40B4-BE49-F238E27FC236}">
                <a16:creationId xmlns:a16="http://schemas.microsoft.com/office/drawing/2014/main" id="{7DCFB52C-D625-D243-8958-45EDAF5BFF95}"/>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7" name="TextBox 6">
            <a:extLst>
              <a:ext uri="{FF2B5EF4-FFF2-40B4-BE49-F238E27FC236}">
                <a16:creationId xmlns:a16="http://schemas.microsoft.com/office/drawing/2014/main" id="{FB31B359-E2E9-4CDD-952C-F12124C42E10}"/>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594497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lus 4 Content Holder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40BF27C0-B6AB-BD4B-AABA-D3C2A2B71E1F}"/>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ntent Placeholder 1">
            <a:extLst>
              <a:ext uri="{FF2B5EF4-FFF2-40B4-BE49-F238E27FC236}">
                <a16:creationId xmlns:a16="http://schemas.microsoft.com/office/drawing/2014/main" id="{54E2AA6A-8EB2-6844-839C-FC05A2A7CF26}"/>
              </a:ext>
            </a:extLst>
          </p:cNvPr>
          <p:cNvSpPr>
            <a:spLocks noGrp="1"/>
          </p:cNvSpPr>
          <p:nvPr>
            <p:ph sz="quarter" idx="12" hasCustomPrompt="1"/>
          </p:nvPr>
        </p:nvSpPr>
        <p:spPr>
          <a:xfrm>
            <a:off x="514349" y="1428962"/>
            <a:ext cx="3930651"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10" name="Content Placeholder 2">
            <a:extLst>
              <a:ext uri="{FF2B5EF4-FFF2-40B4-BE49-F238E27FC236}">
                <a16:creationId xmlns:a16="http://schemas.microsoft.com/office/drawing/2014/main" id="{970A9D46-13B8-A449-861A-D9A62A3EB8B4}"/>
              </a:ext>
            </a:extLst>
          </p:cNvPr>
          <p:cNvSpPr>
            <a:spLocks noGrp="1"/>
          </p:cNvSpPr>
          <p:nvPr>
            <p:ph sz="quarter" idx="14" hasCustomPrompt="1"/>
          </p:nvPr>
        </p:nvSpPr>
        <p:spPr>
          <a:xfrm>
            <a:off x="506417" y="5827721"/>
            <a:ext cx="3938587" cy="446087"/>
          </a:xfrm>
          <a:prstGeom prst="rect">
            <a:avLst/>
          </a:prstGeom>
        </p:spPr>
        <p:txBody>
          <a:bodyPr>
            <a:noAutofit/>
          </a:bodyPr>
          <a:lstStyle>
            <a:lvl1pPr marL="0" indent="0">
              <a:spcBef>
                <a:spcPts val="1000"/>
              </a:spcBef>
              <a:buNone/>
              <a:defRPr sz="2000"/>
            </a:lvl1pPr>
          </a:lstStyle>
          <a:p>
            <a:pPr lvl="0"/>
            <a:r>
              <a:rPr lang="en-US" dirty="0"/>
              <a:t>Click to add text</a:t>
            </a:r>
          </a:p>
        </p:txBody>
      </p:sp>
      <p:sp>
        <p:nvSpPr>
          <p:cNvPr id="8" name="Content Placeholder 3">
            <a:extLst>
              <a:ext uri="{FF2B5EF4-FFF2-40B4-BE49-F238E27FC236}">
                <a16:creationId xmlns:a16="http://schemas.microsoft.com/office/drawing/2014/main" id="{95D5F048-83BA-BD49-94A8-0FBCAFBFC889}"/>
              </a:ext>
            </a:extLst>
          </p:cNvPr>
          <p:cNvSpPr>
            <a:spLocks noGrp="1"/>
          </p:cNvSpPr>
          <p:nvPr>
            <p:ph sz="quarter" idx="13" hasCustomPrompt="1"/>
          </p:nvPr>
        </p:nvSpPr>
        <p:spPr>
          <a:xfrm>
            <a:off x="4691067" y="1428962"/>
            <a:ext cx="3938587"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12" name="Content Placeholder 4">
            <a:extLst>
              <a:ext uri="{FF2B5EF4-FFF2-40B4-BE49-F238E27FC236}">
                <a16:creationId xmlns:a16="http://schemas.microsoft.com/office/drawing/2014/main" id="{2AE4F9B1-309D-3D41-90C3-2C1290FCB673}"/>
              </a:ext>
            </a:extLst>
          </p:cNvPr>
          <p:cNvSpPr>
            <a:spLocks noGrp="1"/>
          </p:cNvSpPr>
          <p:nvPr>
            <p:ph sz="quarter" idx="15" hasCustomPrompt="1"/>
          </p:nvPr>
        </p:nvSpPr>
        <p:spPr>
          <a:xfrm>
            <a:off x="4691067" y="5827721"/>
            <a:ext cx="3946523" cy="454025"/>
          </a:xfrm>
          <a:prstGeom prst="rect">
            <a:avLst/>
          </a:prstGeom>
        </p:spPr>
        <p:txBody>
          <a:bodyPr>
            <a:normAutofit/>
          </a:bodyPr>
          <a:lstStyle>
            <a:lvl1pPr marL="0" indent="0">
              <a:spcBef>
                <a:spcPts val="1000"/>
              </a:spcBef>
              <a:buNone/>
              <a:defRPr sz="2000"/>
            </a:lvl1pPr>
          </a:lstStyle>
          <a:p>
            <a:pPr lvl="0"/>
            <a:r>
              <a:rPr lang="en-US" dirty="0"/>
              <a:t>Click to add text</a:t>
            </a:r>
          </a:p>
        </p:txBody>
      </p:sp>
    </p:spTree>
    <p:extLst>
      <p:ext uri="{BB962C8B-B14F-4D97-AF65-F5344CB8AC3E}">
        <p14:creationId xmlns:p14="http://schemas.microsoft.com/office/powerpoint/2010/main" val="3712043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lus 4 Content Holder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4290BFF-2C6A-D547-A81E-0388CF5245F4}"/>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1">
            <a:extLst>
              <a:ext uri="{FF2B5EF4-FFF2-40B4-BE49-F238E27FC236}">
                <a16:creationId xmlns:a16="http://schemas.microsoft.com/office/drawing/2014/main" id="{A61BB724-08A0-CA4B-86A7-9CD3F1CBDBBA}"/>
              </a:ext>
            </a:extLst>
          </p:cNvPr>
          <p:cNvSpPr>
            <a:spLocks noGrp="1"/>
          </p:cNvSpPr>
          <p:nvPr>
            <p:ph sz="quarter" idx="12" hasCustomPrompt="1"/>
          </p:nvPr>
        </p:nvSpPr>
        <p:spPr>
          <a:xfrm>
            <a:off x="514349" y="1428962"/>
            <a:ext cx="3930651"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5" name="Content Placeholder 2">
            <a:extLst>
              <a:ext uri="{FF2B5EF4-FFF2-40B4-BE49-F238E27FC236}">
                <a16:creationId xmlns:a16="http://schemas.microsoft.com/office/drawing/2014/main" id="{CC954E9B-6B7D-9943-93F9-F54702C2DB03}"/>
              </a:ext>
            </a:extLst>
          </p:cNvPr>
          <p:cNvSpPr>
            <a:spLocks noGrp="1"/>
          </p:cNvSpPr>
          <p:nvPr>
            <p:ph sz="quarter" idx="14" hasCustomPrompt="1"/>
          </p:nvPr>
        </p:nvSpPr>
        <p:spPr>
          <a:xfrm>
            <a:off x="506417" y="5827721"/>
            <a:ext cx="3938587" cy="446087"/>
          </a:xfrm>
          <a:prstGeom prst="rect">
            <a:avLst/>
          </a:prstGeom>
        </p:spPr>
        <p:txBody>
          <a:bodyPr>
            <a:noAutofit/>
          </a:bodyPr>
          <a:lstStyle>
            <a:lvl1pPr marL="0" indent="0">
              <a:spcBef>
                <a:spcPts val="1000"/>
              </a:spcBef>
              <a:buNone/>
              <a:defRPr sz="2000"/>
            </a:lvl1pPr>
          </a:lstStyle>
          <a:p>
            <a:pPr lvl="0"/>
            <a:r>
              <a:rPr lang="en-US" dirty="0"/>
              <a:t>Click to add text</a:t>
            </a:r>
          </a:p>
        </p:txBody>
      </p:sp>
      <p:sp>
        <p:nvSpPr>
          <p:cNvPr id="6" name="Content Placeholder 3">
            <a:extLst>
              <a:ext uri="{FF2B5EF4-FFF2-40B4-BE49-F238E27FC236}">
                <a16:creationId xmlns:a16="http://schemas.microsoft.com/office/drawing/2014/main" id="{F8777C0D-2E2E-C04D-9E08-C88A9C06FE34}"/>
              </a:ext>
            </a:extLst>
          </p:cNvPr>
          <p:cNvSpPr>
            <a:spLocks noGrp="1"/>
          </p:cNvSpPr>
          <p:nvPr>
            <p:ph sz="quarter" idx="13" hasCustomPrompt="1"/>
          </p:nvPr>
        </p:nvSpPr>
        <p:spPr>
          <a:xfrm>
            <a:off x="4691067" y="1428962"/>
            <a:ext cx="3938587"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7" name="Content Placeholder 4">
            <a:extLst>
              <a:ext uri="{FF2B5EF4-FFF2-40B4-BE49-F238E27FC236}">
                <a16:creationId xmlns:a16="http://schemas.microsoft.com/office/drawing/2014/main" id="{C50F43EC-4CB6-6B43-B882-87CAEAB1725D}"/>
              </a:ext>
            </a:extLst>
          </p:cNvPr>
          <p:cNvSpPr>
            <a:spLocks noGrp="1"/>
          </p:cNvSpPr>
          <p:nvPr>
            <p:ph sz="quarter" idx="15" hasCustomPrompt="1"/>
          </p:nvPr>
        </p:nvSpPr>
        <p:spPr>
          <a:xfrm>
            <a:off x="4691067" y="5827721"/>
            <a:ext cx="3946523" cy="454025"/>
          </a:xfrm>
          <a:prstGeom prst="rect">
            <a:avLst/>
          </a:prstGeom>
        </p:spPr>
        <p:txBody>
          <a:bodyPr>
            <a:normAutofit/>
          </a:bodyPr>
          <a:lstStyle>
            <a:lvl1pPr marL="0" indent="0">
              <a:spcBef>
                <a:spcPts val="1000"/>
              </a:spcBef>
              <a:buNone/>
              <a:defRPr sz="2000"/>
            </a:lvl1pPr>
          </a:lstStyle>
          <a:p>
            <a:pPr lvl="0"/>
            <a:r>
              <a:rPr lang="en-US" dirty="0"/>
              <a:t>Click to add text</a:t>
            </a:r>
          </a:p>
        </p:txBody>
      </p:sp>
      <p:sp>
        <p:nvSpPr>
          <p:cNvPr id="8" name="LON">
            <a:extLst>
              <a:ext uri="{FF2B5EF4-FFF2-40B4-BE49-F238E27FC236}">
                <a16:creationId xmlns:a16="http://schemas.microsoft.com/office/drawing/2014/main" id="{69F1331E-9F95-5949-BE4C-14B3D76FECD3}"/>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3A9D7B1E-2FA8-4BAB-A79F-AB4447329975}"/>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1642098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column head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5E1C3346-7CF8-9B4A-BD6A-35B50027FBAF}"/>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lumn head 1">
            <a:extLst>
              <a:ext uri="{FF2B5EF4-FFF2-40B4-BE49-F238E27FC236}">
                <a16:creationId xmlns:a16="http://schemas.microsoft.com/office/drawing/2014/main" id="{97308A14-A585-5B40-9D6D-D56F7011C2ED}"/>
              </a:ext>
            </a:extLst>
          </p:cNvPr>
          <p:cNvSpPr>
            <a:spLocks noGrp="1"/>
          </p:cNvSpPr>
          <p:nvPr>
            <p:ph sz="quarter" idx="12" hasCustomPrompt="1"/>
          </p:nvPr>
        </p:nvSpPr>
        <p:spPr>
          <a:xfrm>
            <a:off x="513859" y="1428965"/>
            <a:ext cx="3931142"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8" name="Content Placeholder 1">
            <a:extLst>
              <a:ext uri="{FF2B5EF4-FFF2-40B4-BE49-F238E27FC236}">
                <a16:creationId xmlns:a16="http://schemas.microsoft.com/office/drawing/2014/main" id="{0512377D-40A5-2A46-B3E4-9DC9B8BA6CFD}"/>
              </a:ext>
            </a:extLst>
          </p:cNvPr>
          <p:cNvSpPr>
            <a:spLocks noGrp="1"/>
          </p:cNvSpPr>
          <p:nvPr>
            <p:ph sz="quarter" idx="13" hasCustomPrompt="1"/>
          </p:nvPr>
        </p:nvSpPr>
        <p:spPr>
          <a:xfrm>
            <a:off x="513859" y="1935371"/>
            <a:ext cx="3931142" cy="431552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Column head 2">
            <a:extLst>
              <a:ext uri="{FF2B5EF4-FFF2-40B4-BE49-F238E27FC236}">
                <a16:creationId xmlns:a16="http://schemas.microsoft.com/office/drawing/2014/main" id="{614C6823-B099-6346-9F11-9BBB713BD4E8}"/>
              </a:ext>
            </a:extLst>
          </p:cNvPr>
          <p:cNvSpPr>
            <a:spLocks noGrp="1"/>
          </p:cNvSpPr>
          <p:nvPr>
            <p:ph sz="quarter" idx="14" hasCustomPrompt="1"/>
          </p:nvPr>
        </p:nvSpPr>
        <p:spPr>
          <a:xfrm>
            <a:off x="4691064" y="1428965"/>
            <a:ext cx="3938096"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12" name="Content Placeholder 2">
            <a:extLst>
              <a:ext uri="{FF2B5EF4-FFF2-40B4-BE49-F238E27FC236}">
                <a16:creationId xmlns:a16="http://schemas.microsoft.com/office/drawing/2014/main" id="{A6C6AE8D-5CA0-2A41-A8AB-AE2009CA9559}"/>
              </a:ext>
            </a:extLst>
          </p:cNvPr>
          <p:cNvSpPr>
            <a:spLocks noGrp="1"/>
          </p:cNvSpPr>
          <p:nvPr>
            <p:ph sz="quarter" idx="15" hasCustomPrompt="1"/>
          </p:nvPr>
        </p:nvSpPr>
        <p:spPr>
          <a:xfrm>
            <a:off x="4691064" y="1935371"/>
            <a:ext cx="3938096" cy="4315526"/>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7" name="LON">
            <a:extLst>
              <a:ext uri="{FF2B5EF4-FFF2-40B4-BE49-F238E27FC236}">
                <a16:creationId xmlns:a16="http://schemas.microsoft.com/office/drawing/2014/main" id="{34CE8F77-32D2-4B7F-99F2-CDA7191C55FF}"/>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9" name="Slide Number Placeholder 5">
            <a:extLst>
              <a:ext uri="{FF2B5EF4-FFF2-40B4-BE49-F238E27FC236}">
                <a16:creationId xmlns:a16="http://schemas.microsoft.com/office/drawing/2014/main" id="{7B021B92-08B3-4D93-8BD4-054764C7BB2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bg1"/>
                </a:solidFill>
                <a:latin typeface="Calibri" pitchFamily="34" charset="0"/>
                <a:ea typeface="Times New Roman" charset="0"/>
                <a:cs typeface="Times New Roman" charset="0"/>
              </a:rPr>
              <a:pPr marL="0" algn="ctr" defTabSz="914400" rtl="0" eaLnBrk="1" latinLnBrk="0" hangingPunct="1">
                <a:defRPr/>
              </a:pPr>
              <a:t>‹#›</a:t>
            </a:fld>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89151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column heads and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FDD509C-8B93-D544-88C0-7CD6884F24A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lumn head 1">
            <a:extLst>
              <a:ext uri="{FF2B5EF4-FFF2-40B4-BE49-F238E27FC236}">
                <a16:creationId xmlns:a16="http://schemas.microsoft.com/office/drawing/2014/main" id="{04A8AB45-DE11-9D47-9A87-DE01CC6C7A94}"/>
              </a:ext>
            </a:extLst>
          </p:cNvPr>
          <p:cNvSpPr>
            <a:spLocks noGrp="1"/>
          </p:cNvSpPr>
          <p:nvPr>
            <p:ph sz="quarter" idx="12" hasCustomPrompt="1"/>
          </p:nvPr>
        </p:nvSpPr>
        <p:spPr>
          <a:xfrm>
            <a:off x="513859" y="1428965"/>
            <a:ext cx="3931142"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5" name="Content Placeholder 1">
            <a:extLst>
              <a:ext uri="{FF2B5EF4-FFF2-40B4-BE49-F238E27FC236}">
                <a16:creationId xmlns:a16="http://schemas.microsoft.com/office/drawing/2014/main" id="{3638B8CA-8FB4-124A-B747-BFC3A8F99C57}"/>
              </a:ext>
            </a:extLst>
          </p:cNvPr>
          <p:cNvSpPr>
            <a:spLocks noGrp="1"/>
          </p:cNvSpPr>
          <p:nvPr>
            <p:ph sz="quarter" idx="13" hasCustomPrompt="1"/>
          </p:nvPr>
        </p:nvSpPr>
        <p:spPr>
          <a:xfrm>
            <a:off x="513859" y="1935371"/>
            <a:ext cx="3931142" cy="431552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6" name="Column head 2">
            <a:extLst>
              <a:ext uri="{FF2B5EF4-FFF2-40B4-BE49-F238E27FC236}">
                <a16:creationId xmlns:a16="http://schemas.microsoft.com/office/drawing/2014/main" id="{89A878F9-05D5-F440-A197-801316926493}"/>
              </a:ext>
            </a:extLst>
          </p:cNvPr>
          <p:cNvSpPr>
            <a:spLocks noGrp="1"/>
          </p:cNvSpPr>
          <p:nvPr>
            <p:ph sz="quarter" idx="14" hasCustomPrompt="1"/>
          </p:nvPr>
        </p:nvSpPr>
        <p:spPr>
          <a:xfrm>
            <a:off x="4691064" y="1428965"/>
            <a:ext cx="3938096"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7" name="Content Placeholder 2">
            <a:extLst>
              <a:ext uri="{FF2B5EF4-FFF2-40B4-BE49-F238E27FC236}">
                <a16:creationId xmlns:a16="http://schemas.microsoft.com/office/drawing/2014/main" id="{7A848487-A351-BA43-B5FD-CEE81DF8C694}"/>
              </a:ext>
            </a:extLst>
          </p:cNvPr>
          <p:cNvSpPr>
            <a:spLocks noGrp="1"/>
          </p:cNvSpPr>
          <p:nvPr>
            <p:ph sz="quarter" idx="15" hasCustomPrompt="1"/>
          </p:nvPr>
        </p:nvSpPr>
        <p:spPr>
          <a:xfrm>
            <a:off x="4691064" y="1935371"/>
            <a:ext cx="3938096" cy="4315526"/>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8" name="LON">
            <a:extLst>
              <a:ext uri="{FF2B5EF4-FFF2-40B4-BE49-F238E27FC236}">
                <a16:creationId xmlns:a16="http://schemas.microsoft.com/office/drawing/2014/main" id="{34E5444F-F94C-9E41-8173-33D4D5358C79}"/>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39498382-9665-4F29-B1AC-8AAC72ADA96C}"/>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0" name="Slide Number Placeholder 5">
            <a:extLst>
              <a:ext uri="{FF2B5EF4-FFF2-40B4-BE49-F238E27FC236}">
                <a16:creationId xmlns:a16="http://schemas.microsoft.com/office/drawing/2014/main" id="{34E28E0D-3E94-4B34-BC41-AD8EA7D91AB9}"/>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736843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lus 3 columns in boxes with column heads">
    <p:spTree>
      <p:nvGrpSpPr>
        <p:cNvPr id="1" name=""/>
        <p:cNvGrpSpPr/>
        <p:nvPr/>
      </p:nvGrpSpPr>
      <p:grpSpPr>
        <a:xfrm>
          <a:off x="0" y="0"/>
          <a:ext cx="0" cy="0"/>
          <a:chOff x="0" y="0"/>
          <a:chExt cx="0" cy="0"/>
        </a:xfrm>
      </p:grpSpPr>
      <p:sp>
        <p:nvSpPr>
          <p:cNvPr id="20" name="Title">
            <a:extLst>
              <a:ext uri="{FF2B5EF4-FFF2-40B4-BE49-F238E27FC236}">
                <a16:creationId xmlns:a16="http://schemas.microsoft.com/office/drawing/2014/main" id="{1076D4CD-F0B4-124B-8113-705D33B57F73}"/>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lumn head 1">
            <a:extLst>
              <a:ext uri="{FF2B5EF4-FFF2-40B4-BE49-F238E27FC236}">
                <a16:creationId xmlns:a16="http://schemas.microsoft.com/office/drawing/2014/main" id="{3D0BA947-0F36-8349-A4BA-26245B77CD19}"/>
              </a:ext>
            </a:extLst>
          </p:cNvPr>
          <p:cNvSpPr>
            <a:spLocks noGrp="1"/>
          </p:cNvSpPr>
          <p:nvPr>
            <p:ph sz="quarter" idx="12" hasCustomPrompt="1"/>
          </p:nvPr>
        </p:nvSpPr>
        <p:spPr>
          <a:xfrm>
            <a:off x="513858" y="1428958"/>
            <a:ext cx="2571750" cy="505354"/>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8" name="Content Placeholder 1">
            <a:extLst>
              <a:ext uri="{FF2B5EF4-FFF2-40B4-BE49-F238E27FC236}">
                <a16:creationId xmlns:a16="http://schemas.microsoft.com/office/drawing/2014/main" id="{C173C378-6271-D743-A776-6409A7FA9342}"/>
              </a:ext>
            </a:extLst>
          </p:cNvPr>
          <p:cNvSpPr>
            <a:spLocks noGrp="1"/>
          </p:cNvSpPr>
          <p:nvPr>
            <p:ph sz="quarter" idx="13" hasCustomPrompt="1"/>
          </p:nvPr>
        </p:nvSpPr>
        <p:spPr>
          <a:xfrm>
            <a:off x="513861" y="1942783"/>
            <a:ext cx="2571749" cy="4139671"/>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Column head 2">
            <a:extLst>
              <a:ext uri="{FF2B5EF4-FFF2-40B4-BE49-F238E27FC236}">
                <a16:creationId xmlns:a16="http://schemas.microsoft.com/office/drawing/2014/main" id="{37B3B6E1-C965-334A-BD53-424487E73D7D}"/>
              </a:ext>
            </a:extLst>
          </p:cNvPr>
          <p:cNvSpPr>
            <a:spLocks noGrp="1"/>
          </p:cNvSpPr>
          <p:nvPr>
            <p:ph sz="quarter" idx="14" hasCustomPrompt="1"/>
          </p:nvPr>
        </p:nvSpPr>
        <p:spPr>
          <a:xfrm>
            <a:off x="3281908"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13" name="Content Placeholder 2">
            <a:extLst>
              <a:ext uri="{FF2B5EF4-FFF2-40B4-BE49-F238E27FC236}">
                <a16:creationId xmlns:a16="http://schemas.microsoft.com/office/drawing/2014/main" id="{EDA96C3C-B9CF-8B41-81EB-3C25817BE3D9}"/>
              </a:ext>
            </a:extLst>
          </p:cNvPr>
          <p:cNvSpPr>
            <a:spLocks noGrp="1"/>
          </p:cNvSpPr>
          <p:nvPr>
            <p:ph sz="quarter" idx="15" hasCustomPrompt="1"/>
          </p:nvPr>
        </p:nvSpPr>
        <p:spPr>
          <a:xfrm>
            <a:off x="3273969" y="1942782"/>
            <a:ext cx="2571750" cy="414866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5" name="Column head 3">
            <a:extLst>
              <a:ext uri="{FF2B5EF4-FFF2-40B4-BE49-F238E27FC236}">
                <a16:creationId xmlns:a16="http://schemas.microsoft.com/office/drawing/2014/main" id="{72104B81-5D72-D246-8705-46A764C52741}"/>
              </a:ext>
            </a:extLst>
          </p:cNvPr>
          <p:cNvSpPr>
            <a:spLocks noGrp="1"/>
          </p:cNvSpPr>
          <p:nvPr>
            <p:ph sz="quarter" idx="16" hasCustomPrompt="1"/>
          </p:nvPr>
        </p:nvSpPr>
        <p:spPr>
          <a:xfrm>
            <a:off x="6049961"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17" name="Content Placeholder 3">
            <a:extLst>
              <a:ext uri="{FF2B5EF4-FFF2-40B4-BE49-F238E27FC236}">
                <a16:creationId xmlns:a16="http://schemas.microsoft.com/office/drawing/2014/main" id="{20ADF7F0-1D6C-6C49-BD92-8365B898E53C}"/>
              </a:ext>
            </a:extLst>
          </p:cNvPr>
          <p:cNvSpPr>
            <a:spLocks noGrp="1"/>
          </p:cNvSpPr>
          <p:nvPr>
            <p:ph sz="quarter" idx="17" hasCustomPrompt="1"/>
          </p:nvPr>
        </p:nvSpPr>
        <p:spPr>
          <a:xfrm>
            <a:off x="6057900" y="1942778"/>
            <a:ext cx="2571750" cy="4148668"/>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9" name="Slide Number Placeholder 5">
            <a:extLst>
              <a:ext uri="{FF2B5EF4-FFF2-40B4-BE49-F238E27FC236}">
                <a16:creationId xmlns:a16="http://schemas.microsoft.com/office/drawing/2014/main" id="{E40F790B-18CE-4624-9ACC-9202277A04A1}"/>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12" name="TextBox 11">
            <a:extLst>
              <a:ext uri="{FF2B5EF4-FFF2-40B4-BE49-F238E27FC236}">
                <a16:creationId xmlns:a16="http://schemas.microsoft.com/office/drawing/2014/main" id="{090106A6-B577-4BFF-84FA-590A86497F9F}"/>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8" name="LON">
            <a:extLst>
              <a:ext uri="{FF2B5EF4-FFF2-40B4-BE49-F238E27FC236}">
                <a16:creationId xmlns:a16="http://schemas.microsoft.com/office/drawing/2014/main" id="{E4F5BB76-FEF2-43FA-9B24-0808D16A7D6C}"/>
              </a:ext>
            </a:extLst>
          </p:cNvPr>
          <p:cNvSpPr>
            <a:spLocks noGrp="1"/>
          </p:cNvSpPr>
          <p:nvPr>
            <p:ph sz="quarter" idx="24"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Tree>
    <p:extLst>
      <p:ext uri="{BB962C8B-B14F-4D97-AF65-F5344CB8AC3E}">
        <p14:creationId xmlns:p14="http://schemas.microsoft.com/office/powerpoint/2010/main" val="3289958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lus 3 columns in boxes with column heads and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C2D902C-F7C9-9440-939D-D84A4F9609C9}"/>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lumn head 1">
            <a:extLst>
              <a:ext uri="{FF2B5EF4-FFF2-40B4-BE49-F238E27FC236}">
                <a16:creationId xmlns:a16="http://schemas.microsoft.com/office/drawing/2014/main" id="{4B0A01FF-A48B-6A48-BC18-7D841F6DB0DE}"/>
              </a:ext>
            </a:extLst>
          </p:cNvPr>
          <p:cNvSpPr>
            <a:spLocks noGrp="1"/>
          </p:cNvSpPr>
          <p:nvPr>
            <p:ph sz="quarter" idx="12" hasCustomPrompt="1"/>
          </p:nvPr>
        </p:nvSpPr>
        <p:spPr>
          <a:xfrm>
            <a:off x="513858" y="1428958"/>
            <a:ext cx="2571750" cy="505354"/>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5" name="Content Placeholder 1">
            <a:extLst>
              <a:ext uri="{FF2B5EF4-FFF2-40B4-BE49-F238E27FC236}">
                <a16:creationId xmlns:a16="http://schemas.microsoft.com/office/drawing/2014/main" id="{31840C35-E932-D64D-BA71-52B92790B46D}"/>
              </a:ext>
            </a:extLst>
          </p:cNvPr>
          <p:cNvSpPr>
            <a:spLocks noGrp="1"/>
          </p:cNvSpPr>
          <p:nvPr>
            <p:ph sz="quarter" idx="13" hasCustomPrompt="1"/>
          </p:nvPr>
        </p:nvSpPr>
        <p:spPr>
          <a:xfrm>
            <a:off x="513861" y="1942783"/>
            <a:ext cx="2571749" cy="4139671"/>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6" name="Column head 2">
            <a:extLst>
              <a:ext uri="{FF2B5EF4-FFF2-40B4-BE49-F238E27FC236}">
                <a16:creationId xmlns:a16="http://schemas.microsoft.com/office/drawing/2014/main" id="{5371FDD0-8EDD-5440-B66F-B0A5309AF881}"/>
              </a:ext>
            </a:extLst>
          </p:cNvPr>
          <p:cNvSpPr>
            <a:spLocks noGrp="1"/>
          </p:cNvSpPr>
          <p:nvPr>
            <p:ph sz="quarter" idx="14" hasCustomPrompt="1"/>
          </p:nvPr>
        </p:nvSpPr>
        <p:spPr>
          <a:xfrm>
            <a:off x="3281908"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7" name="Content Placeholder 2">
            <a:extLst>
              <a:ext uri="{FF2B5EF4-FFF2-40B4-BE49-F238E27FC236}">
                <a16:creationId xmlns:a16="http://schemas.microsoft.com/office/drawing/2014/main" id="{CA1520A6-1299-6A49-9EFD-A4F91B187A2C}"/>
              </a:ext>
            </a:extLst>
          </p:cNvPr>
          <p:cNvSpPr>
            <a:spLocks noGrp="1"/>
          </p:cNvSpPr>
          <p:nvPr>
            <p:ph sz="quarter" idx="15" hasCustomPrompt="1"/>
          </p:nvPr>
        </p:nvSpPr>
        <p:spPr>
          <a:xfrm>
            <a:off x="3273969" y="1942782"/>
            <a:ext cx="2571750" cy="414866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8" name="Column head 3">
            <a:extLst>
              <a:ext uri="{FF2B5EF4-FFF2-40B4-BE49-F238E27FC236}">
                <a16:creationId xmlns:a16="http://schemas.microsoft.com/office/drawing/2014/main" id="{12B5E08D-BE68-7B40-A805-F20B8744BF3B}"/>
              </a:ext>
            </a:extLst>
          </p:cNvPr>
          <p:cNvSpPr>
            <a:spLocks noGrp="1"/>
          </p:cNvSpPr>
          <p:nvPr>
            <p:ph sz="quarter" idx="16" hasCustomPrompt="1"/>
          </p:nvPr>
        </p:nvSpPr>
        <p:spPr>
          <a:xfrm>
            <a:off x="6049961"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9" name="Content Placeholder 3">
            <a:extLst>
              <a:ext uri="{FF2B5EF4-FFF2-40B4-BE49-F238E27FC236}">
                <a16:creationId xmlns:a16="http://schemas.microsoft.com/office/drawing/2014/main" id="{B0F303C0-853B-7547-BA06-107EE6C8AD4F}"/>
              </a:ext>
            </a:extLst>
          </p:cNvPr>
          <p:cNvSpPr>
            <a:spLocks noGrp="1"/>
          </p:cNvSpPr>
          <p:nvPr>
            <p:ph sz="quarter" idx="17" hasCustomPrompt="1"/>
          </p:nvPr>
        </p:nvSpPr>
        <p:spPr>
          <a:xfrm>
            <a:off x="6057900" y="1942778"/>
            <a:ext cx="2571750" cy="4148668"/>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LON">
            <a:extLst>
              <a:ext uri="{FF2B5EF4-FFF2-40B4-BE49-F238E27FC236}">
                <a16:creationId xmlns:a16="http://schemas.microsoft.com/office/drawing/2014/main" id="{F6284ABA-7D4B-8C45-8812-6CB27464D04D}"/>
              </a:ext>
            </a:extLst>
          </p:cNvPr>
          <p:cNvSpPr>
            <a:spLocks noGrp="1"/>
          </p:cNvSpPr>
          <p:nvPr>
            <p:ph sz="quarter" idx="18"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11" name="TextBox 10">
            <a:extLst>
              <a:ext uri="{FF2B5EF4-FFF2-40B4-BE49-F238E27FC236}">
                <a16:creationId xmlns:a16="http://schemas.microsoft.com/office/drawing/2014/main" id="{0A72AF82-68ED-4D25-A86B-F83CE9152C53}"/>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2" name="Slide Number Placeholder 5">
            <a:extLst>
              <a:ext uri="{FF2B5EF4-FFF2-40B4-BE49-F238E27FC236}">
                <a16:creationId xmlns:a16="http://schemas.microsoft.com/office/drawing/2014/main" id="{34FDEF95-B78C-4243-96CC-E6AC650BB2A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7824296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lus Multiple Content ">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DE690358-CC3E-564C-966E-C1C7CED8699F}"/>
              </a:ext>
            </a:extLst>
          </p:cNvPr>
          <p:cNvSpPr>
            <a:spLocks noGrp="1"/>
          </p:cNvSpPr>
          <p:nvPr>
            <p:ph type="title" hasCustomPrompt="1"/>
          </p:nvPr>
        </p:nvSpPr>
        <p:spPr>
          <a:xfrm>
            <a:off x="513860" y="460255"/>
            <a:ext cx="8115792" cy="849312"/>
          </a:xfrm>
        </p:spPr>
        <p:txBody>
          <a:bodyPr/>
          <a:lstStyle>
            <a:lvl1pPr>
              <a:defRPr b="1"/>
            </a:lvl1pPr>
          </a:lstStyle>
          <a:p>
            <a:r>
              <a:rPr lang="en-US" dirty="0"/>
              <a:t>Click to Add Title</a:t>
            </a:r>
          </a:p>
        </p:txBody>
      </p:sp>
      <p:sp>
        <p:nvSpPr>
          <p:cNvPr id="6" name="Content Placeholder 1">
            <a:extLst>
              <a:ext uri="{FF2B5EF4-FFF2-40B4-BE49-F238E27FC236}">
                <a16:creationId xmlns:a16="http://schemas.microsoft.com/office/drawing/2014/main" id="{92DBC287-7A50-404F-B583-851D0F7791CC}"/>
              </a:ext>
            </a:extLst>
          </p:cNvPr>
          <p:cNvSpPr>
            <a:spLocks noGrp="1"/>
          </p:cNvSpPr>
          <p:nvPr>
            <p:ph sz="quarter" idx="12" hasCustomPrompt="1"/>
          </p:nvPr>
        </p:nvSpPr>
        <p:spPr>
          <a:xfrm>
            <a:off x="567468" y="2048945"/>
            <a:ext cx="3500717" cy="2056865"/>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Font typeface="Wingdings" panose="05000000000000000000" pitchFamily="2" charset="2"/>
              <a:buChar char="§"/>
              <a:defRPr sz="2600"/>
            </a:lvl2pPr>
          </a:lstStyle>
          <a:p>
            <a:pPr lvl="0"/>
            <a:r>
              <a:rPr lang="en-US" dirty="0"/>
              <a:t>Object</a:t>
            </a:r>
          </a:p>
          <a:p>
            <a:pPr lvl="1"/>
            <a:endParaRPr lang="en-US" dirty="0"/>
          </a:p>
        </p:txBody>
      </p:sp>
      <p:sp>
        <p:nvSpPr>
          <p:cNvPr id="8" name="Content Placeholder 2">
            <a:extLst>
              <a:ext uri="{FF2B5EF4-FFF2-40B4-BE49-F238E27FC236}">
                <a16:creationId xmlns:a16="http://schemas.microsoft.com/office/drawing/2014/main" id="{292F575A-DA58-CD47-B145-2EEC4D32E7E8}"/>
              </a:ext>
            </a:extLst>
          </p:cNvPr>
          <p:cNvSpPr>
            <a:spLocks noGrp="1"/>
          </p:cNvSpPr>
          <p:nvPr>
            <p:ph sz="quarter" idx="13" hasCustomPrompt="1"/>
          </p:nvPr>
        </p:nvSpPr>
        <p:spPr>
          <a:xfrm>
            <a:off x="2231542"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0" name="Content Placeholder 3">
            <a:extLst>
              <a:ext uri="{FF2B5EF4-FFF2-40B4-BE49-F238E27FC236}">
                <a16:creationId xmlns:a16="http://schemas.microsoft.com/office/drawing/2014/main" id="{9C05BB7B-AB59-DE4D-A944-5504896DE205}"/>
              </a:ext>
            </a:extLst>
          </p:cNvPr>
          <p:cNvSpPr>
            <a:spLocks noGrp="1"/>
          </p:cNvSpPr>
          <p:nvPr>
            <p:ph sz="quarter" idx="14" hasCustomPrompt="1"/>
          </p:nvPr>
        </p:nvSpPr>
        <p:spPr>
          <a:xfrm>
            <a:off x="3895617"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2" name="Content Placeholder 4">
            <a:extLst>
              <a:ext uri="{FF2B5EF4-FFF2-40B4-BE49-F238E27FC236}">
                <a16:creationId xmlns:a16="http://schemas.microsoft.com/office/drawing/2014/main" id="{7829821A-510E-FD4B-AD62-D4518384985E}"/>
              </a:ext>
            </a:extLst>
          </p:cNvPr>
          <p:cNvSpPr>
            <a:spLocks noGrp="1"/>
          </p:cNvSpPr>
          <p:nvPr>
            <p:ph sz="quarter" idx="15" hasCustomPrompt="1"/>
          </p:nvPr>
        </p:nvSpPr>
        <p:spPr>
          <a:xfrm>
            <a:off x="5559691"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4" name="Content Placeholder 5">
            <a:extLst>
              <a:ext uri="{FF2B5EF4-FFF2-40B4-BE49-F238E27FC236}">
                <a16:creationId xmlns:a16="http://schemas.microsoft.com/office/drawing/2014/main" id="{78767F66-B6AE-AE4C-B489-36009A75C90F}"/>
              </a:ext>
            </a:extLst>
          </p:cNvPr>
          <p:cNvSpPr>
            <a:spLocks noGrp="1"/>
          </p:cNvSpPr>
          <p:nvPr>
            <p:ph sz="quarter" idx="16" hasCustomPrompt="1"/>
          </p:nvPr>
        </p:nvSpPr>
        <p:spPr>
          <a:xfrm>
            <a:off x="7223764"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7" name="Content Placeholder 6">
            <a:extLst>
              <a:ext uri="{FF2B5EF4-FFF2-40B4-BE49-F238E27FC236}">
                <a16:creationId xmlns:a16="http://schemas.microsoft.com/office/drawing/2014/main" id="{37C2D694-2FFF-2543-8703-9D9C5F93E583}"/>
              </a:ext>
            </a:extLst>
          </p:cNvPr>
          <p:cNvSpPr>
            <a:spLocks noGrp="1"/>
          </p:cNvSpPr>
          <p:nvPr>
            <p:ph sz="quarter" idx="17" hasCustomPrompt="1"/>
          </p:nvPr>
        </p:nvSpPr>
        <p:spPr>
          <a:xfrm>
            <a:off x="567468" y="4105803"/>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9" name="Content Placeholder 7">
            <a:extLst>
              <a:ext uri="{FF2B5EF4-FFF2-40B4-BE49-F238E27FC236}">
                <a16:creationId xmlns:a16="http://schemas.microsoft.com/office/drawing/2014/main" id="{57FDF21A-AF40-6547-AB06-C387DAE39182}"/>
              </a:ext>
            </a:extLst>
          </p:cNvPr>
          <p:cNvSpPr>
            <a:spLocks noGrp="1"/>
          </p:cNvSpPr>
          <p:nvPr>
            <p:ph sz="quarter" idx="18" hasCustomPrompt="1"/>
          </p:nvPr>
        </p:nvSpPr>
        <p:spPr>
          <a:xfrm>
            <a:off x="2231542" y="4105804"/>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21" name="Content Placeholder 8">
            <a:extLst>
              <a:ext uri="{FF2B5EF4-FFF2-40B4-BE49-F238E27FC236}">
                <a16:creationId xmlns:a16="http://schemas.microsoft.com/office/drawing/2014/main" id="{1058EE27-F947-8A41-AC83-223A6236295B}"/>
              </a:ext>
            </a:extLst>
          </p:cNvPr>
          <p:cNvSpPr>
            <a:spLocks noGrp="1"/>
          </p:cNvSpPr>
          <p:nvPr>
            <p:ph sz="quarter" idx="19" hasCustomPrompt="1"/>
          </p:nvPr>
        </p:nvSpPr>
        <p:spPr>
          <a:xfrm>
            <a:off x="3895617" y="4105810"/>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23" name="Content Placeholder 9">
            <a:extLst>
              <a:ext uri="{FF2B5EF4-FFF2-40B4-BE49-F238E27FC236}">
                <a16:creationId xmlns:a16="http://schemas.microsoft.com/office/drawing/2014/main" id="{59E26C59-6E0D-AB44-A5BE-2FF4A9BE7E10}"/>
              </a:ext>
            </a:extLst>
          </p:cNvPr>
          <p:cNvSpPr>
            <a:spLocks noGrp="1"/>
          </p:cNvSpPr>
          <p:nvPr>
            <p:ph sz="quarter" idx="20" hasCustomPrompt="1"/>
          </p:nvPr>
        </p:nvSpPr>
        <p:spPr>
          <a:xfrm>
            <a:off x="5559691" y="4105279"/>
            <a:ext cx="1405889" cy="1465263"/>
          </a:xfrm>
          <a:prstGeom prst="rect">
            <a:avLst/>
          </a:prstGeom>
        </p:spPr>
        <p:txBody>
          <a:bodyPr>
            <a:normAutofit/>
          </a:bodyPr>
          <a:lstStyle>
            <a:lvl1pPr marL="0" indent="0">
              <a:spcBef>
                <a:spcPts val="1000"/>
              </a:spcBef>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Object</a:t>
            </a:r>
          </a:p>
        </p:txBody>
      </p:sp>
      <p:sp>
        <p:nvSpPr>
          <p:cNvPr id="25" name="Content Placeholder 10">
            <a:extLst>
              <a:ext uri="{FF2B5EF4-FFF2-40B4-BE49-F238E27FC236}">
                <a16:creationId xmlns:a16="http://schemas.microsoft.com/office/drawing/2014/main" id="{EF0222B6-9957-6D47-B5D6-C0B5F4719587}"/>
              </a:ext>
            </a:extLst>
          </p:cNvPr>
          <p:cNvSpPr>
            <a:spLocks noGrp="1"/>
          </p:cNvSpPr>
          <p:nvPr>
            <p:ph sz="quarter" idx="21" hasCustomPrompt="1"/>
          </p:nvPr>
        </p:nvSpPr>
        <p:spPr>
          <a:xfrm>
            <a:off x="7223764" y="4105279"/>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5" name="TextBox 14">
            <a:extLst>
              <a:ext uri="{FF2B5EF4-FFF2-40B4-BE49-F238E27FC236}">
                <a16:creationId xmlns:a16="http://schemas.microsoft.com/office/drawing/2014/main" id="{D768CFE9-4328-4787-B0E8-5FF15083795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6" name="Slide Number Placeholder 5">
            <a:extLst>
              <a:ext uri="{FF2B5EF4-FFF2-40B4-BE49-F238E27FC236}">
                <a16:creationId xmlns:a16="http://schemas.microsoft.com/office/drawing/2014/main" id="{007EE89D-4DE0-47D0-87C8-688989504A29}"/>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3" name="Content Placeholder 2">
            <a:extLst>
              <a:ext uri="{FF2B5EF4-FFF2-40B4-BE49-F238E27FC236}">
                <a16:creationId xmlns:a16="http://schemas.microsoft.com/office/drawing/2014/main" id="{86CA27CE-D6C3-4EEB-9001-18901536D94D}"/>
              </a:ext>
            </a:extLst>
          </p:cNvPr>
          <p:cNvSpPr>
            <a:spLocks noGrp="1"/>
          </p:cNvSpPr>
          <p:nvPr>
            <p:ph sz="quarter" idx="23"/>
          </p:nvPr>
        </p:nvSpPr>
        <p:spPr>
          <a:xfrm>
            <a:off x="8734266" y="4105810"/>
            <a:ext cx="904020" cy="14652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8" name="LON">
            <a:extLst>
              <a:ext uri="{FF2B5EF4-FFF2-40B4-BE49-F238E27FC236}">
                <a16:creationId xmlns:a16="http://schemas.microsoft.com/office/drawing/2014/main" id="{059DC061-C5D7-4BD3-B5B5-2143E6CDC4DC}"/>
              </a:ext>
            </a:extLst>
          </p:cNvPr>
          <p:cNvSpPr>
            <a:spLocks noGrp="1"/>
          </p:cNvSpPr>
          <p:nvPr>
            <p:ph sz="quarter" idx="24"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Tree>
    <p:extLst>
      <p:ext uri="{BB962C8B-B14F-4D97-AF65-F5344CB8AC3E}">
        <p14:creationId xmlns:p14="http://schemas.microsoft.com/office/powerpoint/2010/main" val="4158608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lus Multiple Content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AD6E398D-3129-0449-B2FB-A6A4CCA4C1A4}"/>
              </a:ext>
            </a:extLst>
          </p:cNvPr>
          <p:cNvSpPr>
            <a:spLocks noGrp="1"/>
          </p:cNvSpPr>
          <p:nvPr>
            <p:ph type="title" hasCustomPrompt="1"/>
          </p:nvPr>
        </p:nvSpPr>
        <p:spPr>
          <a:xfrm>
            <a:off x="513860" y="460255"/>
            <a:ext cx="8115792" cy="849312"/>
          </a:xfrm>
        </p:spPr>
        <p:txBody>
          <a:bodyPr/>
          <a:lstStyle>
            <a:lvl1pPr>
              <a:defRPr b="1"/>
            </a:lvl1pPr>
          </a:lstStyle>
          <a:p>
            <a:r>
              <a:rPr lang="en-US" dirty="0"/>
              <a:t>Click to Add Title</a:t>
            </a:r>
          </a:p>
        </p:txBody>
      </p:sp>
      <p:sp>
        <p:nvSpPr>
          <p:cNvPr id="4" name="Content Placeholder 1">
            <a:extLst>
              <a:ext uri="{FF2B5EF4-FFF2-40B4-BE49-F238E27FC236}">
                <a16:creationId xmlns:a16="http://schemas.microsoft.com/office/drawing/2014/main" id="{136D1C9A-76C2-9744-910E-29C1A9984DF8}"/>
              </a:ext>
            </a:extLst>
          </p:cNvPr>
          <p:cNvSpPr>
            <a:spLocks noGrp="1"/>
          </p:cNvSpPr>
          <p:nvPr>
            <p:ph sz="quarter" idx="12" hasCustomPrompt="1"/>
          </p:nvPr>
        </p:nvSpPr>
        <p:spPr>
          <a:xfrm>
            <a:off x="567468"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5" name="Content Placeholder 2">
            <a:extLst>
              <a:ext uri="{FF2B5EF4-FFF2-40B4-BE49-F238E27FC236}">
                <a16:creationId xmlns:a16="http://schemas.microsoft.com/office/drawing/2014/main" id="{3EAAB49E-29C7-254B-959D-DD70B6EF767B}"/>
              </a:ext>
            </a:extLst>
          </p:cNvPr>
          <p:cNvSpPr>
            <a:spLocks noGrp="1"/>
          </p:cNvSpPr>
          <p:nvPr>
            <p:ph sz="quarter" idx="13" hasCustomPrompt="1"/>
          </p:nvPr>
        </p:nvSpPr>
        <p:spPr>
          <a:xfrm>
            <a:off x="2231542"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6" name="Content Placeholder 3">
            <a:extLst>
              <a:ext uri="{FF2B5EF4-FFF2-40B4-BE49-F238E27FC236}">
                <a16:creationId xmlns:a16="http://schemas.microsoft.com/office/drawing/2014/main" id="{82AB166E-28C2-7047-9713-7D034F50D03D}"/>
              </a:ext>
            </a:extLst>
          </p:cNvPr>
          <p:cNvSpPr>
            <a:spLocks noGrp="1"/>
          </p:cNvSpPr>
          <p:nvPr>
            <p:ph sz="quarter" idx="14" hasCustomPrompt="1"/>
          </p:nvPr>
        </p:nvSpPr>
        <p:spPr>
          <a:xfrm>
            <a:off x="3895617"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7" name="Content Placeholder 4">
            <a:extLst>
              <a:ext uri="{FF2B5EF4-FFF2-40B4-BE49-F238E27FC236}">
                <a16:creationId xmlns:a16="http://schemas.microsoft.com/office/drawing/2014/main" id="{98A4D256-B5AF-FF4C-AC0B-526E40A60193}"/>
              </a:ext>
            </a:extLst>
          </p:cNvPr>
          <p:cNvSpPr>
            <a:spLocks noGrp="1"/>
          </p:cNvSpPr>
          <p:nvPr>
            <p:ph sz="quarter" idx="15" hasCustomPrompt="1"/>
          </p:nvPr>
        </p:nvSpPr>
        <p:spPr>
          <a:xfrm>
            <a:off x="5559691"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8" name="Content Placeholder 5">
            <a:extLst>
              <a:ext uri="{FF2B5EF4-FFF2-40B4-BE49-F238E27FC236}">
                <a16:creationId xmlns:a16="http://schemas.microsoft.com/office/drawing/2014/main" id="{68AD2C22-047C-6249-858D-098EEC0D53E0}"/>
              </a:ext>
            </a:extLst>
          </p:cNvPr>
          <p:cNvSpPr>
            <a:spLocks noGrp="1"/>
          </p:cNvSpPr>
          <p:nvPr>
            <p:ph sz="quarter" idx="16" hasCustomPrompt="1"/>
          </p:nvPr>
        </p:nvSpPr>
        <p:spPr>
          <a:xfrm>
            <a:off x="7223764"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9" name="Content Placeholder 6">
            <a:extLst>
              <a:ext uri="{FF2B5EF4-FFF2-40B4-BE49-F238E27FC236}">
                <a16:creationId xmlns:a16="http://schemas.microsoft.com/office/drawing/2014/main" id="{A739E962-1130-9749-ABD5-213A7E47522A}"/>
              </a:ext>
            </a:extLst>
          </p:cNvPr>
          <p:cNvSpPr>
            <a:spLocks noGrp="1"/>
          </p:cNvSpPr>
          <p:nvPr>
            <p:ph sz="quarter" idx="17" hasCustomPrompt="1"/>
          </p:nvPr>
        </p:nvSpPr>
        <p:spPr>
          <a:xfrm>
            <a:off x="567468" y="4105803"/>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0" name="Content Placeholder 7">
            <a:extLst>
              <a:ext uri="{FF2B5EF4-FFF2-40B4-BE49-F238E27FC236}">
                <a16:creationId xmlns:a16="http://schemas.microsoft.com/office/drawing/2014/main" id="{4A53092C-2D37-1D45-B69F-2202835431B6}"/>
              </a:ext>
            </a:extLst>
          </p:cNvPr>
          <p:cNvSpPr>
            <a:spLocks noGrp="1"/>
          </p:cNvSpPr>
          <p:nvPr>
            <p:ph sz="quarter" idx="18" hasCustomPrompt="1"/>
          </p:nvPr>
        </p:nvSpPr>
        <p:spPr>
          <a:xfrm>
            <a:off x="2231542" y="4105804"/>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1" name="Content Placeholder 8">
            <a:extLst>
              <a:ext uri="{FF2B5EF4-FFF2-40B4-BE49-F238E27FC236}">
                <a16:creationId xmlns:a16="http://schemas.microsoft.com/office/drawing/2014/main" id="{9C1DE770-7F00-0E48-988B-9BE952F2C70E}"/>
              </a:ext>
            </a:extLst>
          </p:cNvPr>
          <p:cNvSpPr>
            <a:spLocks noGrp="1"/>
          </p:cNvSpPr>
          <p:nvPr>
            <p:ph sz="quarter" idx="19" hasCustomPrompt="1"/>
          </p:nvPr>
        </p:nvSpPr>
        <p:spPr>
          <a:xfrm>
            <a:off x="3895617" y="4105810"/>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2" name="Content Placeholder 9">
            <a:extLst>
              <a:ext uri="{FF2B5EF4-FFF2-40B4-BE49-F238E27FC236}">
                <a16:creationId xmlns:a16="http://schemas.microsoft.com/office/drawing/2014/main" id="{90D86BCA-285A-FA45-A956-A1ADB4CFBBEA}"/>
              </a:ext>
            </a:extLst>
          </p:cNvPr>
          <p:cNvSpPr>
            <a:spLocks noGrp="1"/>
          </p:cNvSpPr>
          <p:nvPr>
            <p:ph sz="quarter" idx="20" hasCustomPrompt="1"/>
          </p:nvPr>
        </p:nvSpPr>
        <p:spPr>
          <a:xfrm>
            <a:off x="5559691" y="4105279"/>
            <a:ext cx="1405889" cy="1465263"/>
          </a:xfrm>
          <a:prstGeom prst="rect">
            <a:avLst/>
          </a:prstGeom>
        </p:spPr>
        <p:txBody>
          <a:bodyPr>
            <a:normAutofit/>
          </a:bodyPr>
          <a:lstStyle>
            <a:lvl1pPr marL="0" indent="0">
              <a:spcBef>
                <a:spcPts val="1000"/>
              </a:spcBef>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Object</a:t>
            </a:r>
          </a:p>
        </p:txBody>
      </p:sp>
      <p:sp>
        <p:nvSpPr>
          <p:cNvPr id="13" name="Content Placeholder 10">
            <a:extLst>
              <a:ext uri="{FF2B5EF4-FFF2-40B4-BE49-F238E27FC236}">
                <a16:creationId xmlns:a16="http://schemas.microsoft.com/office/drawing/2014/main" id="{CADF4259-D095-6B45-B487-51FF116AB723}"/>
              </a:ext>
            </a:extLst>
          </p:cNvPr>
          <p:cNvSpPr>
            <a:spLocks noGrp="1"/>
          </p:cNvSpPr>
          <p:nvPr>
            <p:ph sz="quarter" idx="21" hasCustomPrompt="1"/>
          </p:nvPr>
        </p:nvSpPr>
        <p:spPr>
          <a:xfrm>
            <a:off x="7223764" y="4105279"/>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5" name="LON">
            <a:extLst>
              <a:ext uri="{FF2B5EF4-FFF2-40B4-BE49-F238E27FC236}">
                <a16:creationId xmlns:a16="http://schemas.microsoft.com/office/drawing/2014/main" id="{703C0522-40C1-E542-962A-16F7DBF88E78}"/>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14" name="TextBox 13">
            <a:extLst>
              <a:ext uri="{FF2B5EF4-FFF2-40B4-BE49-F238E27FC236}">
                <a16:creationId xmlns:a16="http://schemas.microsoft.com/office/drawing/2014/main" id="{AC25FBA0-3C4F-4F80-9131-024518E4BC43}"/>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6" name="Slide Number Placeholder 5">
            <a:extLst>
              <a:ext uri="{FF2B5EF4-FFF2-40B4-BE49-F238E27FC236}">
                <a16:creationId xmlns:a16="http://schemas.microsoft.com/office/drawing/2014/main" id="{4E2824FA-EF58-467D-A01A-4F767F9A4F5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12757716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lus question and answer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E625A-A2BD-A14C-8E2D-2D92535588BD}"/>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6" name="Content Placeholder">
            <a:extLst>
              <a:ext uri="{FF2B5EF4-FFF2-40B4-BE49-F238E27FC236}">
                <a16:creationId xmlns:a16="http://schemas.microsoft.com/office/drawing/2014/main" id="{E73A7EA0-F98F-BE4E-87CA-6C917EC13001}"/>
              </a:ext>
            </a:extLst>
          </p:cNvPr>
          <p:cNvSpPr>
            <a:spLocks noGrp="1"/>
          </p:cNvSpPr>
          <p:nvPr>
            <p:ph sz="quarter" idx="12" hasCustomPrompt="1"/>
          </p:nvPr>
        </p:nvSpPr>
        <p:spPr>
          <a:xfrm>
            <a:off x="513862" y="1424064"/>
            <a:ext cx="8115301" cy="4932287"/>
          </a:xfrm>
          <a:prstGeom prst="rect">
            <a:avLst/>
          </a:prstGeom>
        </p:spPr>
        <p:txBody>
          <a:bodyPr/>
          <a:lstStyle>
            <a:lvl1pPr marL="0" indent="0">
              <a:spcBef>
                <a:spcPts val="1000"/>
              </a:spcBef>
              <a:buNone/>
              <a:defRPr sz="2800"/>
            </a:lvl1pPr>
            <a:lvl2pPr marL="610362" indent="-342900">
              <a:spcBef>
                <a:spcPts val="1000"/>
              </a:spcBef>
              <a:buClr>
                <a:schemeClr val="accent2"/>
              </a:buClr>
              <a:buFont typeface="+mj-lt"/>
              <a:buAutoNum type="alphaLcPeriod"/>
              <a:defRPr sz="2400"/>
            </a:lvl2pPr>
          </a:lstStyle>
          <a:p>
            <a:pPr lvl="0"/>
            <a:r>
              <a:rPr lang="en-US" dirty="0"/>
              <a:t>Click to add question</a:t>
            </a:r>
          </a:p>
          <a:p>
            <a:pPr lvl="1"/>
            <a:r>
              <a:rPr lang="en-US" dirty="0"/>
              <a:t>Click to add answer</a:t>
            </a:r>
          </a:p>
        </p:txBody>
      </p:sp>
      <p:sp>
        <p:nvSpPr>
          <p:cNvPr id="4" name="Slide Number Placeholder 5">
            <a:extLst>
              <a:ext uri="{FF2B5EF4-FFF2-40B4-BE49-F238E27FC236}">
                <a16:creationId xmlns:a16="http://schemas.microsoft.com/office/drawing/2014/main" id="{AD7CA041-68C4-4F11-909B-B4F58ADB30C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bg1"/>
                </a:solidFill>
                <a:latin typeface="Calibri" pitchFamily="34" charset="0"/>
                <a:ea typeface="Times New Roman" charset="0"/>
                <a:cs typeface="Times New Roman" charset="0"/>
              </a:rPr>
              <a:pPr marL="0" algn="ctr" defTabSz="914400" rtl="0" eaLnBrk="1" latinLnBrk="0" hangingPunct="1">
                <a:defRPr/>
              </a:pPr>
              <a:t>‹#›</a:t>
            </a:fld>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294945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bottom">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4F7FD46-EC67-CB42-BDEB-4574D2915560}"/>
              </a:ext>
            </a:extLst>
          </p:cNvPr>
          <p:cNvSpPr>
            <a:spLocks noGrp="1"/>
          </p:cNvSpPr>
          <p:nvPr>
            <p:ph type="title" hasCustomPrompt="1"/>
          </p:nvPr>
        </p:nvSpPr>
        <p:spPr>
          <a:xfrm>
            <a:off x="332020" y="3239350"/>
            <a:ext cx="8470670" cy="1792150"/>
          </a:xfrm>
          <a:prstGeom prst="rect">
            <a:avLst/>
          </a:prstGeom>
        </p:spPr>
        <p:txBody>
          <a:bodyPr anchor="ctr">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14" name="Edition">
            <a:extLst>
              <a:ext uri="{FF2B5EF4-FFF2-40B4-BE49-F238E27FC236}">
                <a16:creationId xmlns:a16="http://schemas.microsoft.com/office/drawing/2014/main" id="{B1132A1D-83C2-484F-8B2B-0AE9CDFA7CE4}"/>
              </a:ext>
            </a:extLst>
          </p:cNvPr>
          <p:cNvSpPr>
            <a:spLocks noGrp="1"/>
          </p:cNvSpPr>
          <p:nvPr>
            <p:ph sz="quarter" idx="26" hasCustomPrompt="1"/>
          </p:nvPr>
        </p:nvSpPr>
        <p:spPr>
          <a:xfrm>
            <a:off x="331788" y="4599978"/>
            <a:ext cx="8470900" cy="606829"/>
          </a:xfrm>
          <a:prstGeom prst="rect">
            <a:avLst/>
          </a:prstGeom>
        </p:spPr>
        <p:txBody>
          <a:bodyPr>
            <a:noAutofit/>
          </a:bodyPr>
          <a:lstStyle>
            <a:lvl1pPr marL="0" indent="0" algn="ctr">
              <a:buNone/>
              <a:defRPr sz="2400" b="0" i="0">
                <a:solidFill>
                  <a:schemeClr val="tx1"/>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Third Edition</a:t>
            </a:r>
          </a:p>
        </p:txBody>
      </p:sp>
      <p:sp>
        <p:nvSpPr>
          <p:cNvPr id="4" name="CN">
            <a:extLst>
              <a:ext uri="{FF2B5EF4-FFF2-40B4-BE49-F238E27FC236}">
                <a16:creationId xmlns:a16="http://schemas.microsoft.com/office/drawing/2014/main" id="{D25FCFE5-AC52-324F-B495-E1961647D016}"/>
              </a:ext>
            </a:extLst>
          </p:cNvPr>
          <p:cNvSpPr>
            <a:spLocks noGrp="1"/>
          </p:cNvSpPr>
          <p:nvPr>
            <p:ph sz="quarter" idx="24" hasCustomPrompt="1"/>
          </p:nvPr>
        </p:nvSpPr>
        <p:spPr>
          <a:xfrm>
            <a:off x="331788" y="469543"/>
            <a:ext cx="8470900" cy="492622"/>
          </a:xfrm>
          <a:prstGeom prst="rect">
            <a:avLst/>
          </a:prstGeom>
        </p:spPr>
        <p:txBody>
          <a:bodyPr>
            <a:noAutofit/>
          </a:bodyPr>
          <a:lstStyle>
            <a:lvl1pPr marL="0" indent="0" algn="ctr">
              <a:buNone/>
              <a:defRPr sz="2300" b="1" spc="450">
                <a:solidFill>
                  <a:schemeClr val="accent2"/>
                </a:solidFill>
              </a:defRPr>
            </a:lvl1pPr>
            <a:lvl2pPr marL="253746" indent="0" algn="ctr">
              <a:buNone/>
              <a:defRPr>
                <a:solidFill>
                  <a:schemeClr val="accent1"/>
                </a:solidFill>
              </a:defRPr>
            </a:lvl2pPr>
            <a:lvl3pPr marL="480060" indent="0" algn="ctr">
              <a:buNone/>
              <a:defRPr>
                <a:solidFill>
                  <a:schemeClr val="accent1"/>
                </a:solidFill>
              </a:defRPr>
            </a:lvl3pPr>
            <a:lvl4pPr marL="685800" indent="0" algn="ctr">
              <a:buNone/>
              <a:defRPr>
                <a:solidFill>
                  <a:schemeClr val="accent1"/>
                </a:solidFill>
              </a:defRPr>
            </a:lvl4pPr>
            <a:lvl5pPr marL="891540" indent="0" algn="ctr">
              <a:buNone/>
              <a:defRPr>
                <a:solidFill>
                  <a:schemeClr val="accent1"/>
                </a:solidFill>
              </a:defRPr>
            </a:lvl5pPr>
          </a:lstStyle>
          <a:p>
            <a:pPr lvl="0"/>
            <a:r>
              <a:rPr lang="en-US" dirty="0"/>
              <a:t>CHAPTER 1</a:t>
            </a:r>
          </a:p>
        </p:txBody>
      </p:sp>
      <p:sp>
        <p:nvSpPr>
          <p:cNvPr id="12" name="CT">
            <a:extLst>
              <a:ext uri="{FF2B5EF4-FFF2-40B4-BE49-F238E27FC236}">
                <a16:creationId xmlns:a16="http://schemas.microsoft.com/office/drawing/2014/main" id="{F735601A-B5EA-F54B-BA38-DCB45C4A1328}"/>
              </a:ext>
            </a:extLst>
          </p:cNvPr>
          <p:cNvSpPr>
            <a:spLocks noGrp="1"/>
          </p:cNvSpPr>
          <p:nvPr>
            <p:ph sz="quarter" idx="25" hasCustomPrompt="1"/>
          </p:nvPr>
        </p:nvSpPr>
        <p:spPr>
          <a:xfrm>
            <a:off x="331788" y="921829"/>
            <a:ext cx="8470900" cy="1748433"/>
          </a:xfrm>
          <a:prstGeom prst="rect">
            <a:avLst/>
          </a:prstGeom>
        </p:spPr>
        <p:txBody>
          <a:bodyPr anchor="ctr">
            <a:normAutofit/>
          </a:bodyPr>
          <a:lstStyle>
            <a:lvl1pPr marL="0" indent="0" algn="ctr">
              <a:buNone/>
              <a:defRPr sz="38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Click to Edit Chapter Title</a:t>
            </a:r>
          </a:p>
        </p:txBody>
      </p:sp>
      <p:sp>
        <p:nvSpPr>
          <p:cNvPr id="16" name="Author">
            <a:extLst>
              <a:ext uri="{FF2B5EF4-FFF2-40B4-BE49-F238E27FC236}">
                <a16:creationId xmlns:a16="http://schemas.microsoft.com/office/drawing/2014/main" id="{B3E3A9B7-50B3-7146-9DE9-810F099F4CC8}"/>
              </a:ext>
            </a:extLst>
          </p:cNvPr>
          <p:cNvSpPr>
            <a:spLocks noGrp="1"/>
          </p:cNvSpPr>
          <p:nvPr>
            <p:ph sz="quarter" idx="27" hasCustomPrompt="1"/>
          </p:nvPr>
        </p:nvSpPr>
        <p:spPr>
          <a:xfrm>
            <a:off x="331788" y="5497560"/>
            <a:ext cx="8470900" cy="622213"/>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solidFill>
                  <a:schemeClr val="accent2"/>
                </a:solidFill>
              </a:defRPr>
            </a:lvl2pPr>
            <a:lvl3pPr marL="480060" indent="0" algn="ctr">
              <a:buNone/>
              <a:defRPr>
                <a:solidFill>
                  <a:schemeClr val="accent2"/>
                </a:solidFill>
              </a:defRPr>
            </a:lvl3pPr>
            <a:lvl4pPr marL="685800" indent="0" algn="ctr">
              <a:buNone/>
              <a:defRPr>
                <a:solidFill>
                  <a:schemeClr val="accent2"/>
                </a:solidFill>
              </a:defRPr>
            </a:lvl4pPr>
            <a:lvl5pPr marL="891540" indent="0" algn="ctr">
              <a:buNone/>
              <a:defRPr>
                <a:solidFill>
                  <a:schemeClr val="accent2"/>
                </a:solidFill>
              </a:defRPr>
            </a:lvl5pPr>
          </a:lstStyle>
          <a:p>
            <a:pPr lvl="0"/>
            <a:r>
              <a:rPr lang="en-US" dirty="0"/>
              <a:t>David Klein</a:t>
            </a:r>
          </a:p>
        </p:txBody>
      </p:sp>
      <p:pic>
        <p:nvPicPr>
          <p:cNvPr id="17" name="Logo" descr="Wiley logo">
            <a:extLst>
              <a:ext uri="{FF2B5EF4-FFF2-40B4-BE49-F238E27FC236}">
                <a16:creationId xmlns:a16="http://schemas.microsoft.com/office/drawing/2014/main" id="{D7441CC0-C6C2-7D4E-8BAB-BB146CD80CC2}"/>
              </a:ext>
            </a:extLst>
          </p:cNvPr>
          <p:cNvPicPr>
            <a:picLocks noChangeAspect="1"/>
          </p:cNvPicPr>
          <p:nvPr userDrawn="1"/>
        </p:nvPicPr>
        <p:blipFill>
          <a:blip r:embed="rId2"/>
          <a:stretch>
            <a:fillRect/>
          </a:stretch>
        </p:blipFill>
        <p:spPr>
          <a:xfrm>
            <a:off x="340822" y="6513299"/>
            <a:ext cx="914400" cy="192617"/>
          </a:xfrm>
          <a:prstGeom prst="rect">
            <a:avLst/>
          </a:prstGeom>
        </p:spPr>
      </p:pic>
      <p:sp>
        <p:nvSpPr>
          <p:cNvPr id="18" name="Invisible animation alert">
            <a:extLst>
              <a:ext uri="{FF2B5EF4-FFF2-40B4-BE49-F238E27FC236}">
                <a16:creationId xmlns:a16="http://schemas.microsoft.com/office/drawing/2014/main" id="{EA806F02-AA3F-8D46-97DD-5954EEE9E3EF}"/>
              </a:ext>
            </a:extLst>
          </p:cNvPr>
          <p:cNvSpPr>
            <a:spLocks noGrp="1"/>
          </p:cNvSpPr>
          <p:nvPr>
            <p:ph sz="quarter" idx="28" hasCustomPrompt="1"/>
          </p:nvPr>
        </p:nvSpPr>
        <p:spPr>
          <a:xfrm>
            <a:off x="1453897" y="6530050"/>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9" name="Decorative">
            <a:extLst>
              <a:ext uri="{FF2B5EF4-FFF2-40B4-BE49-F238E27FC236}">
                <a16:creationId xmlns:a16="http://schemas.microsoft.com/office/drawing/2014/main" id="{EB8A6A9A-221C-6048-A34B-24FA446C5C9B}"/>
              </a:ext>
              <a:ext uri="{C183D7F6-B498-43B3-948B-1728B52AA6E4}">
                <adec:decorative xmlns:adec="http://schemas.microsoft.com/office/drawing/2017/decorative" val="1"/>
              </a:ext>
            </a:extLst>
          </p:cNvPr>
          <p:cNvGrpSpPr/>
          <p:nvPr userDrawn="1"/>
        </p:nvGrpSpPr>
        <p:grpSpPr>
          <a:xfrm>
            <a:off x="0" y="2891878"/>
            <a:ext cx="9144000" cy="347472"/>
            <a:chOff x="0" y="3089817"/>
            <a:chExt cx="12192000" cy="347472"/>
          </a:xfrm>
        </p:grpSpPr>
        <p:sp>
          <p:nvSpPr>
            <p:cNvPr id="11" name="Rectangle">
              <a:extLst>
                <a:ext uri="{FF2B5EF4-FFF2-40B4-BE49-F238E27FC236}">
                  <a16:creationId xmlns:a16="http://schemas.microsoft.com/office/drawing/2014/main" id="{8728953C-D98C-3E49-B412-3C134A34E34E}"/>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a:extLst>
                <a:ext uri="{FF2B5EF4-FFF2-40B4-BE49-F238E27FC236}">
                  <a16:creationId xmlns:a16="http://schemas.microsoft.com/office/drawing/2014/main" id="{CD12045F-A611-3641-8B5D-71236DD109E0}"/>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a:extLst>
                <a:ext uri="{FF2B5EF4-FFF2-40B4-BE49-F238E27FC236}">
                  <a16:creationId xmlns:a16="http://schemas.microsoft.com/office/drawing/2014/main" id="{1D403840-98C9-B747-AE17-28C05EE6E322}"/>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28256247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lus question and answer list with LO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D2F9AD-A5DB-9949-B229-2FB3D8D60D1E}"/>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4" name="Content Placeholder">
            <a:extLst>
              <a:ext uri="{FF2B5EF4-FFF2-40B4-BE49-F238E27FC236}">
                <a16:creationId xmlns:a16="http://schemas.microsoft.com/office/drawing/2014/main" id="{448A82C7-035B-9448-8BF0-EEC3EDCE504D}"/>
              </a:ext>
            </a:extLst>
          </p:cNvPr>
          <p:cNvSpPr>
            <a:spLocks noGrp="1"/>
          </p:cNvSpPr>
          <p:nvPr>
            <p:ph sz="quarter" idx="12" hasCustomPrompt="1"/>
          </p:nvPr>
        </p:nvSpPr>
        <p:spPr>
          <a:xfrm>
            <a:off x="513862" y="1424064"/>
            <a:ext cx="8115301" cy="4932287"/>
          </a:xfrm>
          <a:prstGeom prst="rect">
            <a:avLst/>
          </a:prstGeom>
        </p:spPr>
        <p:txBody>
          <a:bodyPr/>
          <a:lstStyle>
            <a:lvl1pPr marL="0" indent="0">
              <a:spcBef>
                <a:spcPts val="1000"/>
              </a:spcBef>
              <a:buNone/>
              <a:defRPr sz="2800"/>
            </a:lvl1pPr>
            <a:lvl2pPr marL="610362" indent="-342900">
              <a:spcBef>
                <a:spcPts val="1000"/>
              </a:spcBef>
              <a:buClr>
                <a:schemeClr val="accent2"/>
              </a:buClr>
              <a:buFont typeface="+mj-lt"/>
              <a:buAutoNum type="alphaLcPeriod"/>
              <a:defRPr sz="2400"/>
            </a:lvl2pPr>
          </a:lstStyle>
          <a:p>
            <a:pPr lvl="0"/>
            <a:r>
              <a:rPr lang="en-US" dirty="0"/>
              <a:t>Click to add question</a:t>
            </a:r>
          </a:p>
          <a:p>
            <a:pPr lvl="1"/>
            <a:r>
              <a:rPr lang="en-US" dirty="0"/>
              <a:t>Click to add answer</a:t>
            </a:r>
          </a:p>
        </p:txBody>
      </p:sp>
      <p:sp>
        <p:nvSpPr>
          <p:cNvPr id="5" name="LON">
            <a:extLst>
              <a:ext uri="{FF2B5EF4-FFF2-40B4-BE49-F238E27FC236}">
                <a16:creationId xmlns:a16="http://schemas.microsoft.com/office/drawing/2014/main" id="{F1660F36-E56F-4D4C-9087-F66CAA865B8A}"/>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C4823772-0109-45F5-83EE-EE1B821D62AC}"/>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A52C63BA-B474-4F1E-A0A9-9CA6D55DB4F5}"/>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7673381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lus image, figure title, caption, and source">
    <p:spTree>
      <p:nvGrpSpPr>
        <p:cNvPr id="1" name=""/>
        <p:cNvGrpSpPr/>
        <p:nvPr/>
      </p:nvGrpSpPr>
      <p:grpSpPr>
        <a:xfrm>
          <a:off x="0" y="0"/>
          <a:ext cx="0" cy="0"/>
          <a:chOff x="0" y="0"/>
          <a:chExt cx="0" cy="0"/>
        </a:xfrm>
      </p:grpSpPr>
      <p:sp>
        <p:nvSpPr>
          <p:cNvPr id="6" name="Content Placeholder">
            <a:extLst>
              <a:ext uri="{FF2B5EF4-FFF2-40B4-BE49-F238E27FC236}">
                <a16:creationId xmlns:a16="http://schemas.microsoft.com/office/drawing/2014/main" id="{F16179AC-EC34-4C40-8E6B-BEB5702E9F50}"/>
              </a:ext>
            </a:extLst>
          </p:cNvPr>
          <p:cNvSpPr>
            <a:spLocks noGrp="1"/>
          </p:cNvSpPr>
          <p:nvPr>
            <p:ph sz="quarter" idx="12" hasCustomPrompt="1"/>
          </p:nvPr>
        </p:nvSpPr>
        <p:spPr>
          <a:xfrm>
            <a:off x="513862" y="1424070"/>
            <a:ext cx="8115301" cy="3327819"/>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8" name="Figure title">
            <a:extLst>
              <a:ext uri="{FF2B5EF4-FFF2-40B4-BE49-F238E27FC236}">
                <a16:creationId xmlns:a16="http://schemas.microsoft.com/office/drawing/2014/main" id="{F51AA1B8-B311-6E4B-86C5-5C509DDE2BD4}"/>
              </a:ext>
            </a:extLst>
          </p:cNvPr>
          <p:cNvSpPr>
            <a:spLocks noGrp="1"/>
          </p:cNvSpPr>
          <p:nvPr>
            <p:ph sz="quarter" idx="13" hasCustomPrompt="1"/>
          </p:nvPr>
        </p:nvSpPr>
        <p:spPr>
          <a:xfrm>
            <a:off x="513862" y="4961468"/>
            <a:ext cx="8115301" cy="406400"/>
          </a:xfrm>
          <a:prstGeom prst="rect">
            <a:avLst/>
          </a:prstGeom>
        </p:spPr>
        <p:txBody>
          <a:bodyPr>
            <a:normAutofit/>
          </a:bodyPr>
          <a:lstStyle>
            <a:lvl1pPr marL="0" indent="0">
              <a:spcBef>
                <a:spcPts val="1000"/>
              </a:spcBef>
              <a:buNone/>
              <a:defRPr sz="2200" b="1"/>
            </a:lvl1pPr>
          </a:lstStyle>
          <a:p>
            <a:pPr lvl="0"/>
            <a:r>
              <a:rPr lang="en-US" b="1" dirty="0"/>
              <a:t>Click to add figure title</a:t>
            </a:r>
            <a:endParaRPr lang="en-US" dirty="0"/>
          </a:p>
        </p:txBody>
      </p:sp>
      <p:sp>
        <p:nvSpPr>
          <p:cNvPr id="10" name="Figure caption">
            <a:extLst>
              <a:ext uri="{FF2B5EF4-FFF2-40B4-BE49-F238E27FC236}">
                <a16:creationId xmlns:a16="http://schemas.microsoft.com/office/drawing/2014/main" id="{5F92F2A8-2231-CB4C-9E9E-BE9DD704492E}"/>
              </a:ext>
            </a:extLst>
          </p:cNvPr>
          <p:cNvSpPr>
            <a:spLocks noGrp="1"/>
          </p:cNvSpPr>
          <p:nvPr>
            <p:ph sz="quarter" idx="14" hasCustomPrompt="1"/>
          </p:nvPr>
        </p:nvSpPr>
        <p:spPr>
          <a:xfrm>
            <a:off x="513862" y="5367869"/>
            <a:ext cx="8115301" cy="582082"/>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12" name="Figure source note">
            <a:extLst>
              <a:ext uri="{FF2B5EF4-FFF2-40B4-BE49-F238E27FC236}">
                <a16:creationId xmlns:a16="http://schemas.microsoft.com/office/drawing/2014/main" id="{7DD20C02-8EF0-F645-9932-84DCA794BBF2}"/>
              </a:ext>
            </a:extLst>
          </p:cNvPr>
          <p:cNvSpPr>
            <a:spLocks noGrp="1"/>
          </p:cNvSpPr>
          <p:nvPr>
            <p:ph sz="quarter" idx="15" hasCustomPrompt="1"/>
          </p:nvPr>
        </p:nvSpPr>
        <p:spPr>
          <a:xfrm>
            <a:off x="513862" y="5949950"/>
            <a:ext cx="8115301" cy="323850"/>
          </a:xfrm>
          <a:prstGeom prst="rect">
            <a:avLst/>
          </a:prstGeom>
        </p:spPr>
        <p:txBody>
          <a:bodyPr>
            <a:noAutofit/>
          </a:bodyPr>
          <a:lstStyle>
            <a:lvl1pPr marL="0" indent="0">
              <a:spcBef>
                <a:spcPts val="1000"/>
              </a:spcBef>
              <a:buNone/>
              <a:defRPr sz="1800"/>
            </a:lvl1pPr>
          </a:lstStyle>
          <a:p>
            <a:pPr lvl="0"/>
            <a:r>
              <a:rPr lang="en-US" dirty="0"/>
              <a:t>Click to add figure source note</a:t>
            </a:r>
          </a:p>
        </p:txBody>
      </p:sp>
      <p:sp>
        <p:nvSpPr>
          <p:cNvPr id="2" name="Title 1">
            <a:extLst>
              <a:ext uri="{FF2B5EF4-FFF2-40B4-BE49-F238E27FC236}">
                <a16:creationId xmlns:a16="http://schemas.microsoft.com/office/drawing/2014/main" id="{F39E8F1D-6463-024C-A2F4-06E1DBEE69F3}"/>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7" name="TextBox 6">
            <a:extLst>
              <a:ext uri="{FF2B5EF4-FFF2-40B4-BE49-F238E27FC236}">
                <a16:creationId xmlns:a16="http://schemas.microsoft.com/office/drawing/2014/main" id="{5BE3E827-6CC3-4A54-A0A4-CF9D97BCF32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88405E62-AB70-4184-9250-34E45617E0F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4826897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lus image, figure title, caption, and source with L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DEB4B85-2048-3B45-8B14-CAE77DC08DB7}"/>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3" name="Content Placeholder">
            <a:extLst>
              <a:ext uri="{FF2B5EF4-FFF2-40B4-BE49-F238E27FC236}">
                <a16:creationId xmlns:a16="http://schemas.microsoft.com/office/drawing/2014/main" id="{16E541C9-040D-314F-8E50-4191C968D159}"/>
              </a:ext>
            </a:extLst>
          </p:cNvPr>
          <p:cNvSpPr>
            <a:spLocks noGrp="1"/>
          </p:cNvSpPr>
          <p:nvPr>
            <p:ph sz="quarter" idx="12" hasCustomPrompt="1"/>
          </p:nvPr>
        </p:nvSpPr>
        <p:spPr>
          <a:xfrm>
            <a:off x="513862" y="1424070"/>
            <a:ext cx="8115301" cy="3327819"/>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4" name="Figure title">
            <a:extLst>
              <a:ext uri="{FF2B5EF4-FFF2-40B4-BE49-F238E27FC236}">
                <a16:creationId xmlns:a16="http://schemas.microsoft.com/office/drawing/2014/main" id="{5D414B6C-FA21-5043-9ECF-2439DCF316C0}"/>
              </a:ext>
            </a:extLst>
          </p:cNvPr>
          <p:cNvSpPr>
            <a:spLocks noGrp="1"/>
          </p:cNvSpPr>
          <p:nvPr>
            <p:ph sz="quarter" idx="13" hasCustomPrompt="1"/>
          </p:nvPr>
        </p:nvSpPr>
        <p:spPr>
          <a:xfrm>
            <a:off x="513862" y="4961468"/>
            <a:ext cx="8115301" cy="406400"/>
          </a:xfrm>
          <a:prstGeom prst="rect">
            <a:avLst/>
          </a:prstGeom>
        </p:spPr>
        <p:txBody>
          <a:bodyPr>
            <a:normAutofit/>
          </a:bodyPr>
          <a:lstStyle>
            <a:lvl1pPr marL="0" indent="0">
              <a:spcBef>
                <a:spcPts val="1000"/>
              </a:spcBef>
              <a:buNone/>
              <a:defRPr sz="2200" b="1"/>
            </a:lvl1pPr>
          </a:lstStyle>
          <a:p>
            <a:pPr lvl="0"/>
            <a:r>
              <a:rPr lang="en-US" b="1" dirty="0"/>
              <a:t>Click to add figure title</a:t>
            </a:r>
            <a:endParaRPr lang="en-US" dirty="0"/>
          </a:p>
        </p:txBody>
      </p:sp>
      <p:sp>
        <p:nvSpPr>
          <p:cNvPr id="5" name="Figure caption">
            <a:extLst>
              <a:ext uri="{FF2B5EF4-FFF2-40B4-BE49-F238E27FC236}">
                <a16:creationId xmlns:a16="http://schemas.microsoft.com/office/drawing/2014/main" id="{B8D626BF-C27F-4C4A-AA75-D719F7E18C8D}"/>
              </a:ext>
            </a:extLst>
          </p:cNvPr>
          <p:cNvSpPr>
            <a:spLocks noGrp="1"/>
          </p:cNvSpPr>
          <p:nvPr>
            <p:ph sz="quarter" idx="14" hasCustomPrompt="1"/>
          </p:nvPr>
        </p:nvSpPr>
        <p:spPr>
          <a:xfrm>
            <a:off x="513862" y="5367869"/>
            <a:ext cx="8115301" cy="582082"/>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6" name="Figure source note">
            <a:extLst>
              <a:ext uri="{FF2B5EF4-FFF2-40B4-BE49-F238E27FC236}">
                <a16:creationId xmlns:a16="http://schemas.microsoft.com/office/drawing/2014/main" id="{776019B9-9FBC-7341-988E-16B1099AB57A}"/>
              </a:ext>
            </a:extLst>
          </p:cNvPr>
          <p:cNvSpPr>
            <a:spLocks noGrp="1"/>
          </p:cNvSpPr>
          <p:nvPr>
            <p:ph sz="quarter" idx="15" hasCustomPrompt="1"/>
          </p:nvPr>
        </p:nvSpPr>
        <p:spPr>
          <a:xfrm>
            <a:off x="513862" y="5949950"/>
            <a:ext cx="8115301" cy="323850"/>
          </a:xfrm>
          <a:prstGeom prst="rect">
            <a:avLst/>
          </a:prstGeom>
        </p:spPr>
        <p:txBody>
          <a:bodyPr>
            <a:noAutofit/>
          </a:bodyPr>
          <a:lstStyle>
            <a:lvl1pPr marL="0" indent="0">
              <a:spcBef>
                <a:spcPts val="1000"/>
              </a:spcBef>
              <a:buNone/>
              <a:defRPr sz="1800"/>
            </a:lvl1pPr>
          </a:lstStyle>
          <a:p>
            <a:pPr lvl="0"/>
            <a:r>
              <a:rPr lang="en-US" dirty="0"/>
              <a:t>Click to add figure source note</a:t>
            </a:r>
          </a:p>
        </p:txBody>
      </p:sp>
      <p:sp>
        <p:nvSpPr>
          <p:cNvPr id="8" name="LON">
            <a:extLst>
              <a:ext uri="{FF2B5EF4-FFF2-40B4-BE49-F238E27FC236}">
                <a16:creationId xmlns:a16="http://schemas.microsoft.com/office/drawing/2014/main" id="{4A286827-D739-3A44-A6A8-39E27D636477}"/>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AC7E3357-4B72-4607-A5AB-DA5DD768736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0" name="Slide Number Placeholder 5">
            <a:extLst>
              <a:ext uri="{FF2B5EF4-FFF2-40B4-BE49-F238E27FC236}">
                <a16:creationId xmlns:a16="http://schemas.microsoft.com/office/drawing/2014/main" id="{72DA27D1-4A5D-4E0A-B702-9957878083A5}"/>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491257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plus figure title, caption, and sourc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49C45D5-05E5-F24D-A1D1-12F5C6D94923}"/>
              </a:ext>
            </a:extLst>
          </p:cNvPr>
          <p:cNvSpPr>
            <a:spLocks noGrp="1"/>
          </p:cNvSpPr>
          <p:nvPr>
            <p:ph type="title" hasCustomPrompt="1"/>
          </p:nvPr>
        </p:nvSpPr>
        <p:spPr>
          <a:xfrm>
            <a:off x="513862" y="4961468"/>
            <a:ext cx="8115301" cy="431800"/>
          </a:xfrm>
          <a:prstGeom prst="rect">
            <a:avLst/>
          </a:prstGeom>
        </p:spPr>
        <p:txBody>
          <a:bodyPr>
            <a:normAutofit/>
          </a:bodyPr>
          <a:lstStyle>
            <a:lvl1pPr>
              <a:spcBef>
                <a:spcPts val="1000"/>
              </a:spcBef>
              <a:defRPr sz="2200" b="1">
                <a:solidFill>
                  <a:schemeClr val="tx1"/>
                </a:solidFill>
              </a:defRPr>
            </a:lvl1pPr>
          </a:lstStyle>
          <a:p>
            <a:r>
              <a:rPr lang="en-US" dirty="0"/>
              <a:t>Click to add figure title</a:t>
            </a:r>
          </a:p>
        </p:txBody>
      </p:sp>
      <p:sp>
        <p:nvSpPr>
          <p:cNvPr id="6" name="Content Placeholder">
            <a:extLst>
              <a:ext uri="{FF2B5EF4-FFF2-40B4-BE49-F238E27FC236}">
                <a16:creationId xmlns:a16="http://schemas.microsoft.com/office/drawing/2014/main" id="{91CE61A6-80D4-1D46-9747-534997C0A7C7}"/>
              </a:ext>
            </a:extLst>
          </p:cNvPr>
          <p:cNvSpPr>
            <a:spLocks noGrp="1"/>
          </p:cNvSpPr>
          <p:nvPr>
            <p:ph sz="quarter" idx="12" hasCustomPrompt="1"/>
          </p:nvPr>
        </p:nvSpPr>
        <p:spPr>
          <a:xfrm>
            <a:off x="513862" y="804340"/>
            <a:ext cx="8115301" cy="4055005"/>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8" name="Figure caption">
            <a:extLst>
              <a:ext uri="{FF2B5EF4-FFF2-40B4-BE49-F238E27FC236}">
                <a16:creationId xmlns:a16="http://schemas.microsoft.com/office/drawing/2014/main" id="{30F4AE5B-9EC0-0F40-B06D-DF4AAD62565F}"/>
              </a:ext>
            </a:extLst>
          </p:cNvPr>
          <p:cNvSpPr>
            <a:spLocks noGrp="1"/>
          </p:cNvSpPr>
          <p:nvPr>
            <p:ph sz="quarter" idx="13" hasCustomPrompt="1"/>
          </p:nvPr>
        </p:nvSpPr>
        <p:spPr>
          <a:xfrm>
            <a:off x="513862" y="5393268"/>
            <a:ext cx="8115301" cy="507470"/>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10" name="Figure source note">
            <a:extLst>
              <a:ext uri="{FF2B5EF4-FFF2-40B4-BE49-F238E27FC236}">
                <a16:creationId xmlns:a16="http://schemas.microsoft.com/office/drawing/2014/main" id="{70769691-F199-9444-B93E-6F622FAF852A}"/>
              </a:ext>
            </a:extLst>
          </p:cNvPr>
          <p:cNvSpPr>
            <a:spLocks noGrp="1"/>
          </p:cNvSpPr>
          <p:nvPr>
            <p:ph sz="quarter" idx="14" hasCustomPrompt="1"/>
          </p:nvPr>
        </p:nvSpPr>
        <p:spPr>
          <a:xfrm>
            <a:off x="513862" y="5957366"/>
            <a:ext cx="8115301" cy="296863"/>
          </a:xfrm>
          <a:prstGeom prst="rect">
            <a:avLst/>
          </a:prstGeom>
        </p:spPr>
        <p:txBody>
          <a:bodyPr>
            <a:noAutofit/>
          </a:bodyPr>
          <a:lstStyle>
            <a:lvl1pPr marL="0" indent="0">
              <a:spcBef>
                <a:spcPts val="1000"/>
              </a:spcBef>
              <a:buFont typeface="Arial" panose="020B0604020202020204" pitchFamily="34" charset="0"/>
              <a:buNone/>
              <a:defRPr sz="1800"/>
            </a:lvl1pPr>
          </a:lstStyle>
          <a:p>
            <a:pPr lvl="0"/>
            <a:r>
              <a:rPr lang="en-US" dirty="0"/>
              <a:t>Click to add figure source note</a:t>
            </a:r>
          </a:p>
        </p:txBody>
      </p:sp>
      <p:sp>
        <p:nvSpPr>
          <p:cNvPr id="7" name="TextBox 6">
            <a:extLst>
              <a:ext uri="{FF2B5EF4-FFF2-40B4-BE49-F238E27FC236}">
                <a16:creationId xmlns:a16="http://schemas.microsoft.com/office/drawing/2014/main" id="{3DFFAD49-00BE-490A-83AA-0F10A450A718}"/>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1271A4E5-8683-4C5B-B47A-D82064D033F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0524605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plus figure title, caption, and source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16A8D3AC-0293-C94C-A7F5-941ADBAAC1BE}"/>
              </a:ext>
            </a:extLst>
          </p:cNvPr>
          <p:cNvSpPr>
            <a:spLocks noGrp="1"/>
          </p:cNvSpPr>
          <p:nvPr>
            <p:ph type="title" hasCustomPrompt="1"/>
          </p:nvPr>
        </p:nvSpPr>
        <p:spPr>
          <a:xfrm>
            <a:off x="513862" y="4961468"/>
            <a:ext cx="8115301" cy="431800"/>
          </a:xfrm>
          <a:prstGeom prst="rect">
            <a:avLst/>
          </a:prstGeom>
        </p:spPr>
        <p:txBody>
          <a:bodyPr>
            <a:normAutofit/>
          </a:bodyPr>
          <a:lstStyle>
            <a:lvl1pPr>
              <a:spcBef>
                <a:spcPts val="1000"/>
              </a:spcBef>
              <a:defRPr sz="2200" b="1">
                <a:solidFill>
                  <a:schemeClr val="tx1"/>
                </a:solidFill>
              </a:defRPr>
            </a:lvl1pPr>
          </a:lstStyle>
          <a:p>
            <a:r>
              <a:rPr lang="en-US" dirty="0"/>
              <a:t>Click to add figure title</a:t>
            </a:r>
          </a:p>
        </p:txBody>
      </p:sp>
      <p:sp>
        <p:nvSpPr>
          <p:cNvPr id="4" name="Content Placeholder">
            <a:extLst>
              <a:ext uri="{FF2B5EF4-FFF2-40B4-BE49-F238E27FC236}">
                <a16:creationId xmlns:a16="http://schemas.microsoft.com/office/drawing/2014/main" id="{0BC8778B-3655-0B4E-B132-287C2BA78698}"/>
              </a:ext>
            </a:extLst>
          </p:cNvPr>
          <p:cNvSpPr>
            <a:spLocks noGrp="1"/>
          </p:cNvSpPr>
          <p:nvPr>
            <p:ph sz="quarter" idx="12" hasCustomPrompt="1"/>
          </p:nvPr>
        </p:nvSpPr>
        <p:spPr>
          <a:xfrm>
            <a:off x="513862" y="804340"/>
            <a:ext cx="8115301" cy="4055005"/>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5" name="Figure caption">
            <a:extLst>
              <a:ext uri="{FF2B5EF4-FFF2-40B4-BE49-F238E27FC236}">
                <a16:creationId xmlns:a16="http://schemas.microsoft.com/office/drawing/2014/main" id="{C6724138-0C2B-314B-9E27-32AC7A35CD3D}"/>
              </a:ext>
            </a:extLst>
          </p:cNvPr>
          <p:cNvSpPr>
            <a:spLocks noGrp="1"/>
          </p:cNvSpPr>
          <p:nvPr>
            <p:ph sz="quarter" idx="13" hasCustomPrompt="1"/>
          </p:nvPr>
        </p:nvSpPr>
        <p:spPr>
          <a:xfrm>
            <a:off x="513862" y="5393268"/>
            <a:ext cx="8115301" cy="507470"/>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6" name="Figure source note">
            <a:extLst>
              <a:ext uri="{FF2B5EF4-FFF2-40B4-BE49-F238E27FC236}">
                <a16:creationId xmlns:a16="http://schemas.microsoft.com/office/drawing/2014/main" id="{762E42E8-BA46-E94A-A4E2-2ADD1513927F}"/>
              </a:ext>
            </a:extLst>
          </p:cNvPr>
          <p:cNvSpPr>
            <a:spLocks noGrp="1"/>
          </p:cNvSpPr>
          <p:nvPr>
            <p:ph sz="quarter" idx="14" hasCustomPrompt="1"/>
          </p:nvPr>
        </p:nvSpPr>
        <p:spPr>
          <a:xfrm>
            <a:off x="513862" y="5957366"/>
            <a:ext cx="8115301" cy="296863"/>
          </a:xfrm>
          <a:prstGeom prst="rect">
            <a:avLst/>
          </a:prstGeom>
        </p:spPr>
        <p:txBody>
          <a:bodyPr>
            <a:noAutofit/>
          </a:bodyPr>
          <a:lstStyle>
            <a:lvl1pPr marL="0" indent="0">
              <a:spcBef>
                <a:spcPts val="1000"/>
              </a:spcBef>
              <a:buFont typeface="Arial" panose="020B0604020202020204" pitchFamily="34" charset="0"/>
              <a:buNone/>
              <a:defRPr sz="1800"/>
            </a:lvl1pPr>
          </a:lstStyle>
          <a:p>
            <a:pPr lvl="0"/>
            <a:r>
              <a:rPr lang="en-US" dirty="0"/>
              <a:t>Click to add figure source note</a:t>
            </a:r>
          </a:p>
        </p:txBody>
      </p:sp>
      <p:sp>
        <p:nvSpPr>
          <p:cNvPr id="7" name="LON">
            <a:extLst>
              <a:ext uri="{FF2B5EF4-FFF2-40B4-BE49-F238E27FC236}">
                <a16:creationId xmlns:a16="http://schemas.microsoft.com/office/drawing/2014/main" id="{E52E7061-3BA2-2443-8969-408C5477EC90}"/>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8" name="TextBox 7">
            <a:extLst>
              <a:ext uri="{FF2B5EF4-FFF2-40B4-BE49-F238E27FC236}">
                <a16:creationId xmlns:a16="http://schemas.microsoft.com/office/drawing/2014/main" id="{6BEC7499-F99F-4844-A73A-E2404EF3142B}"/>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C0961037-6C16-43D5-AC69-7D355CF107F8}"/>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42919609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plus figure title">
    <p:spTree>
      <p:nvGrpSpPr>
        <p:cNvPr id="1" name=""/>
        <p:cNvGrpSpPr/>
        <p:nvPr/>
      </p:nvGrpSpPr>
      <p:grpSpPr>
        <a:xfrm>
          <a:off x="0" y="0"/>
          <a:ext cx="0" cy="0"/>
          <a:chOff x="0" y="0"/>
          <a:chExt cx="0" cy="0"/>
        </a:xfrm>
      </p:grpSpPr>
      <p:sp>
        <p:nvSpPr>
          <p:cNvPr id="2" name="Title ">
            <a:extLst>
              <a:ext uri="{FF2B5EF4-FFF2-40B4-BE49-F238E27FC236}">
                <a16:creationId xmlns:a16="http://schemas.microsoft.com/office/drawing/2014/main" id="{725A19D2-E201-E04B-8213-AD2F82E02ACD}"/>
              </a:ext>
            </a:extLst>
          </p:cNvPr>
          <p:cNvSpPr>
            <a:spLocks noGrp="1"/>
          </p:cNvSpPr>
          <p:nvPr>
            <p:ph type="title"/>
          </p:nvPr>
        </p:nvSpPr>
        <p:spPr>
          <a:xfrm>
            <a:off x="513862" y="5740407"/>
            <a:ext cx="8115301" cy="431801"/>
          </a:xfrm>
          <a:prstGeom prst="rect">
            <a:avLst/>
          </a:prstGeom>
        </p:spPr>
        <p:txBody>
          <a:bodyPr>
            <a:normAutofit/>
          </a:bodyPr>
          <a:lstStyle>
            <a:lvl1pPr algn="ctr">
              <a:defRPr sz="1800">
                <a:solidFill>
                  <a:schemeClr val="tx1"/>
                </a:solidFill>
              </a:defRPr>
            </a:lvl1pPr>
          </a:lstStyle>
          <a:p>
            <a:r>
              <a:rPr lang="en-US" dirty="0"/>
              <a:t>Click to edit Master title style</a:t>
            </a:r>
          </a:p>
        </p:txBody>
      </p:sp>
      <p:sp>
        <p:nvSpPr>
          <p:cNvPr id="6" name="Content Placeholder">
            <a:extLst>
              <a:ext uri="{FF2B5EF4-FFF2-40B4-BE49-F238E27FC236}">
                <a16:creationId xmlns:a16="http://schemas.microsoft.com/office/drawing/2014/main" id="{F7C27705-8F57-3543-B8B6-8884A3445F31}"/>
              </a:ext>
            </a:extLst>
          </p:cNvPr>
          <p:cNvSpPr>
            <a:spLocks noGrp="1"/>
          </p:cNvSpPr>
          <p:nvPr>
            <p:ph sz="quarter" idx="12" hasCustomPrompt="1"/>
          </p:nvPr>
        </p:nvSpPr>
        <p:spPr>
          <a:xfrm>
            <a:off x="513862" y="804333"/>
            <a:ext cx="8115301" cy="4751916"/>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4" name="TextBox 3">
            <a:extLst>
              <a:ext uri="{FF2B5EF4-FFF2-40B4-BE49-F238E27FC236}">
                <a16:creationId xmlns:a16="http://schemas.microsoft.com/office/drawing/2014/main" id="{11024517-DD7D-4957-90B2-22D34857311B}"/>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5" name="Slide Number Placeholder 5">
            <a:extLst>
              <a:ext uri="{FF2B5EF4-FFF2-40B4-BE49-F238E27FC236}">
                <a16:creationId xmlns:a16="http://schemas.microsoft.com/office/drawing/2014/main" id="{E034F074-E0C6-4BFA-9C71-54C39B0DC5E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7756567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plus figure title with LON">
    <p:spTree>
      <p:nvGrpSpPr>
        <p:cNvPr id="1" name=""/>
        <p:cNvGrpSpPr/>
        <p:nvPr/>
      </p:nvGrpSpPr>
      <p:grpSpPr>
        <a:xfrm>
          <a:off x="0" y="0"/>
          <a:ext cx="0" cy="0"/>
          <a:chOff x="0" y="0"/>
          <a:chExt cx="0" cy="0"/>
        </a:xfrm>
      </p:grpSpPr>
      <p:sp>
        <p:nvSpPr>
          <p:cNvPr id="3" name="Title ">
            <a:extLst>
              <a:ext uri="{FF2B5EF4-FFF2-40B4-BE49-F238E27FC236}">
                <a16:creationId xmlns:a16="http://schemas.microsoft.com/office/drawing/2014/main" id="{EE0C413A-E9D2-874E-B667-7D52A7C6D63E}"/>
              </a:ext>
            </a:extLst>
          </p:cNvPr>
          <p:cNvSpPr>
            <a:spLocks noGrp="1"/>
          </p:cNvSpPr>
          <p:nvPr>
            <p:ph type="title"/>
          </p:nvPr>
        </p:nvSpPr>
        <p:spPr>
          <a:xfrm>
            <a:off x="513862" y="5740407"/>
            <a:ext cx="8115301" cy="431801"/>
          </a:xfrm>
          <a:prstGeom prst="rect">
            <a:avLst/>
          </a:prstGeom>
        </p:spPr>
        <p:txBody>
          <a:bodyPr>
            <a:normAutofit/>
          </a:bodyPr>
          <a:lstStyle>
            <a:lvl1pPr algn="ctr">
              <a:defRPr sz="1800">
                <a:solidFill>
                  <a:schemeClr val="tx1"/>
                </a:solidFill>
              </a:defRPr>
            </a:lvl1pPr>
          </a:lstStyle>
          <a:p>
            <a:r>
              <a:rPr lang="en-US" dirty="0"/>
              <a:t>Click to edit Master title style</a:t>
            </a:r>
          </a:p>
        </p:txBody>
      </p:sp>
      <p:sp>
        <p:nvSpPr>
          <p:cNvPr id="4" name="Content Placeholder">
            <a:extLst>
              <a:ext uri="{FF2B5EF4-FFF2-40B4-BE49-F238E27FC236}">
                <a16:creationId xmlns:a16="http://schemas.microsoft.com/office/drawing/2014/main" id="{E0790748-4FDE-2740-9056-03023766B8FD}"/>
              </a:ext>
            </a:extLst>
          </p:cNvPr>
          <p:cNvSpPr>
            <a:spLocks noGrp="1"/>
          </p:cNvSpPr>
          <p:nvPr>
            <p:ph sz="quarter" idx="12" hasCustomPrompt="1"/>
          </p:nvPr>
        </p:nvSpPr>
        <p:spPr>
          <a:xfrm>
            <a:off x="513862" y="804333"/>
            <a:ext cx="8115301" cy="4751916"/>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5" name="LON">
            <a:extLst>
              <a:ext uri="{FF2B5EF4-FFF2-40B4-BE49-F238E27FC236}">
                <a16:creationId xmlns:a16="http://schemas.microsoft.com/office/drawing/2014/main" id="{605772DC-A4D5-384D-9F48-D64BD7545E62}"/>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8795E301-487F-46B7-8D3B-CC7145CB218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42589291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152400" y="365125"/>
            <a:ext cx="8839200" cy="1387475"/>
          </a:xfrm>
          <a:prstGeom prst="rect">
            <a:avLst/>
          </a:prstGeom>
        </p:spPr>
        <p:txBody>
          <a:bodyPr anchor="b"/>
          <a:lstStyle>
            <a:lvl1pPr>
              <a:defRPr sz="6200" b="0" i="0" baseline="0">
                <a:latin typeface="Times New Roman" charset="0"/>
                <a:ea typeface="Times New Roman" charset="0"/>
                <a:cs typeface="Times New Roman" charset="0"/>
              </a:defRPr>
            </a:lvl1pPr>
          </a:lstStyle>
          <a:p>
            <a:r>
              <a:rPr lang="en-US" dirty="0"/>
              <a:t>Click to Edit Book Title</a:t>
            </a:r>
          </a:p>
        </p:txBody>
      </p:sp>
      <p:sp>
        <p:nvSpPr>
          <p:cNvPr id="3" name="Edition"/>
          <p:cNvSpPr>
            <a:spLocks noGrp="1"/>
          </p:cNvSpPr>
          <p:nvPr>
            <p:ph sz="quarter" idx="21" hasCustomPrompt="1"/>
          </p:nvPr>
        </p:nvSpPr>
        <p:spPr>
          <a:xfrm>
            <a:off x="152400" y="1755648"/>
            <a:ext cx="8839200" cy="609600"/>
          </a:xfrm>
          <a:prstGeom prst="rect">
            <a:avLst/>
          </a:prstGeom>
        </p:spPr>
        <p:txBody>
          <a:bodyPr/>
          <a:lstStyle>
            <a:lvl1pPr marL="0" indent="0" algn="ctr">
              <a:buNone/>
              <a:defRPr sz="2900" b="1" i="0">
                <a:latin typeface="Times New Roman" charset="0"/>
                <a:ea typeface="Times New Roman" charset="0"/>
                <a:cs typeface="Times New Roman" charset="0"/>
              </a:defRPr>
            </a:lvl1pPr>
            <a:lvl2pPr marL="457200" indent="0" algn="ctr">
              <a:buNone/>
              <a:defRPr b="1" i="0">
                <a:latin typeface="Times New Roman" charset="0"/>
                <a:ea typeface="Times New Roman" charset="0"/>
                <a:cs typeface="Times New Roman" charset="0"/>
              </a:defRPr>
            </a:lvl2pPr>
            <a:lvl3pPr marL="914400" indent="0" algn="ctr">
              <a:buNone/>
              <a:defRPr b="1" i="0">
                <a:latin typeface="Times New Roman" charset="0"/>
                <a:ea typeface="Times New Roman" charset="0"/>
                <a:cs typeface="Times New Roman" charset="0"/>
              </a:defRPr>
            </a:lvl3pPr>
            <a:lvl4pPr marL="1371600" indent="0" algn="ctr">
              <a:buNone/>
              <a:defRPr b="1" i="0">
                <a:latin typeface="Times New Roman" charset="0"/>
                <a:ea typeface="Times New Roman" charset="0"/>
                <a:cs typeface="Times New Roman" charset="0"/>
              </a:defRPr>
            </a:lvl4pPr>
            <a:lvl5pPr marL="1828800" indent="0" algn="ctr">
              <a:buNone/>
              <a:defRPr b="1" i="0">
                <a:latin typeface="Times New Roman" charset="0"/>
                <a:ea typeface="Times New Roman" charset="0"/>
                <a:cs typeface="Times New Roman" charset="0"/>
              </a:defRPr>
            </a:lvl5pPr>
          </a:lstStyle>
          <a:p>
            <a:pPr lvl="0"/>
            <a:r>
              <a:rPr lang="en-US" dirty="0"/>
              <a:t>Third Edition</a:t>
            </a:r>
          </a:p>
        </p:txBody>
      </p:sp>
      <p:sp>
        <p:nvSpPr>
          <p:cNvPr id="5" name="Author"/>
          <p:cNvSpPr>
            <a:spLocks noGrp="1"/>
          </p:cNvSpPr>
          <p:nvPr>
            <p:ph sz="quarter" idx="22" hasCustomPrompt="1"/>
          </p:nvPr>
        </p:nvSpPr>
        <p:spPr>
          <a:xfrm>
            <a:off x="152400" y="2363724"/>
            <a:ext cx="8839200" cy="685800"/>
          </a:xfrm>
          <a:prstGeom prst="rect">
            <a:avLst/>
          </a:prstGeom>
        </p:spPr>
        <p:txBody>
          <a:bodyPr/>
          <a:lstStyle>
            <a:lvl1pPr marL="0" indent="0" algn="ctr">
              <a:buNone/>
              <a:defRPr b="0" i="0">
                <a:solidFill>
                  <a:schemeClr val="accent2"/>
                </a:solidFill>
                <a:latin typeface="Times New Roman" charset="0"/>
                <a:ea typeface="Times New Roman" charset="0"/>
                <a:cs typeface="Times New Roman" charset="0"/>
              </a:defRPr>
            </a:lvl1pPr>
          </a:lstStyle>
          <a:p>
            <a:pPr lvl="0"/>
            <a:r>
              <a:rPr lang="en-US" dirty="0"/>
              <a:t>David Klein</a:t>
            </a:r>
          </a:p>
        </p:txBody>
      </p:sp>
      <p:sp>
        <p:nvSpPr>
          <p:cNvPr id="29" name="CN"/>
          <p:cNvSpPr>
            <a:spLocks noGrp="1"/>
          </p:cNvSpPr>
          <p:nvPr>
            <p:ph sz="quarter" idx="19" hasCustomPrompt="1"/>
          </p:nvPr>
        </p:nvSpPr>
        <p:spPr>
          <a:xfrm>
            <a:off x="152400" y="3733800"/>
            <a:ext cx="8839200" cy="533400"/>
          </a:xfrm>
          <a:prstGeom prst="rect">
            <a:avLst/>
          </a:prstGeom>
        </p:spPr>
        <p:txBody>
          <a:bodyPr/>
          <a:lstStyle>
            <a:lvl1pPr marL="0" indent="0" algn="ctr">
              <a:buNone/>
              <a:defRPr sz="4000" b="1" i="0" baseline="0">
                <a:solidFill>
                  <a:srgbClr val="007787"/>
                </a:solidFill>
                <a:latin typeface="Times New Roman" charset="0"/>
                <a:ea typeface="Times New Roman" charset="0"/>
                <a:cs typeface="Times New Roman" charset="0"/>
              </a:defRPr>
            </a:lvl1pPr>
          </a:lstStyle>
          <a:p>
            <a:pPr lvl="0"/>
            <a:r>
              <a:rPr lang="en-US" dirty="0"/>
              <a:t>Chapter 1</a:t>
            </a:r>
          </a:p>
        </p:txBody>
      </p:sp>
      <p:sp>
        <p:nvSpPr>
          <p:cNvPr id="31" name="CT"/>
          <p:cNvSpPr>
            <a:spLocks noGrp="1"/>
          </p:cNvSpPr>
          <p:nvPr>
            <p:ph sz="quarter" idx="20" hasCustomPrompt="1"/>
          </p:nvPr>
        </p:nvSpPr>
        <p:spPr>
          <a:xfrm>
            <a:off x="152400" y="4267200"/>
            <a:ext cx="8839200" cy="2438400"/>
          </a:xfrm>
          <a:prstGeom prst="rect">
            <a:avLst/>
          </a:prstGeom>
        </p:spPr>
        <p:txBody>
          <a:bodyPr anchor="ctr"/>
          <a:lstStyle>
            <a:lvl1pPr marL="0" indent="0" algn="ctr">
              <a:buNone/>
              <a:defRPr sz="3800" b="0" i="0">
                <a:latin typeface="Times New Roman" charset="0"/>
                <a:ea typeface="Times New Roman" charset="0"/>
                <a:cs typeface="Times New Roman"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4" name="Content Placeholder 3"/>
          <p:cNvSpPr>
            <a:spLocks noGrp="1"/>
          </p:cNvSpPr>
          <p:nvPr>
            <p:ph sz="quarter" idx="23" hasCustomPrompt="1"/>
          </p:nvPr>
        </p:nvSpPr>
        <p:spPr>
          <a:xfrm>
            <a:off x="1568918" y="6248400"/>
            <a:ext cx="6584482" cy="457200"/>
          </a:xfrm>
          <a:prstGeom prst="rect">
            <a:avLst/>
          </a:prstGeom>
        </p:spPr>
        <p:txBody>
          <a:bodyPr/>
          <a:lstStyle>
            <a:lvl1pPr marL="0" indent="0">
              <a:buNone/>
              <a:defRPr/>
            </a:lvl1pPr>
          </a:lstStyle>
          <a:p>
            <a:pPr lvl="0"/>
            <a:r>
              <a:rPr lang="en-US" dirty="0"/>
              <a:t>Copyright ©2019 John Wiley &amp; Sons, Inc.</a:t>
            </a:r>
          </a:p>
        </p:txBody>
      </p:sp>
      <p:sp>
        <p:nvSpPr>
          <p:cNvPr id="6" name="Content Placeholder 5"/>
          <p:cNvSpPr>
            <a:spLocks noGrp="1"/>
          </p:cNvSpPr>
          <p:nvPr>
            <p:ph sz="quarter" idx="24"/>
          </p:nvPr>
        </p:nvSpPr>
        <p:spPr>
          <a:xfrm>
            <a:off x="152400" y="6092825"/>
            <a:ext cx="8839200" cy="273050"/>
          </a:xfrm>
          <a:prstGeom prst="rect">
            <a:avLst/>
          </a:prstGeom>
        </p:spPr>
        <p:txBody>
          <a:bodyPr/>
          <a:lstStyle>
            <a:lvl1pPr marL="0" indent="0">
              <a:buNone/>
              <a:defRPr/>
            </a:lvl1pPr>
          </a:lstStyle>
          <a:p>
            <a:pPr lvl="0"/>
            <a:endParaRPr lang="en-US" dirty="0"/>
          </a:p>
        </p:txBody>
      </p:sp>
    </p:spTree>
    <p:extLst>
      <p:ext uri="{BB962C8B-B14F-4D97-AF65-F5344CB8AC3E}">
        <p14:creationId xmlns:p14="http://schemas.microsoft.com/office/powerpoint/2010/main" val="19085513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earning Objectiv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038FED-6BF6-AB44-9A08-55D37B5C3CD2}"/>
              </a:ext>
            </a:extLst>
          </p:cNvPr>
          <p:cNvSpPr>
            <a:spLocks noGrp="1"/>
          </p:cNvSpPr>
          <p:nvPr>
            <p:ph type="title" hasCustomPrompt="1"/>
          </p:nvPr>
        </p:nvSpPr>
        <p:spPr>
          <a:xfrm>
            <a:off x="514351" y="460259"/>
            <a:ext cx="8115301" cy="448733"/>
          </a:xfrm>
          <a:prstGeom prst="rect">
            <a:avLst/>
          </a:prstGeom>
        </p:spPr>
        <p:txBody>
          <a:bodyPr anchor="ctr">
            <a:normAutofit/>
          </a:bodyPr>
          <a:lstStyle>
            <a:lvl1pPr>
              <a:defRPr sz="1875" b="1">
                <a:solidFill>
                  <a:schemeClr val="tx2"/>
                </a:solidFill>
              </a:defRPr>
            </a:lvl1pPr>
          </a:lstStyle>
          <a:p>
            <a:r>
              <a:rPr lang="en-US" dirty="0"/>
              <a:t>Click to Add Section Heading</a:t>
            </a:r>
          </a:p>
        </p:txBody>
      </p:sp>
      <p:sp>
        <p:nvSpPr>
          <p:cNvPr id="6" name="LOH">
            <a:extLst>
              <a:ext uri="{FF2B5EF4-FFF2-40B4-BE49-F238E27FC236}">
                <a16:creationId xmlns:a16="http://schemas.microsoft.com/office/drawing/2014/main" id="{49E9A051-991C-0F46-BAA2-7226FFD829BB}"/>
              </a:ext>
            </a:extLst>
          </p:cNvPr>
          <p:cNvSpPr>
            <a:spLocks noGrp="1"/>
          </p:cNvSpPr>
          <p:nvPr>
            <p:ph sz="quarter" idx="12" hasCustomPrompt="1"/>
          </p:nvPr>
        </p:nvSpPr>
        <p:spPr>
          <a:xfrm>
            <a:off x="0" y="908989"/>
            <a:ext cx="9144000" cy="576072"/>
          </a:xfrm>
          <a:prstGeom prst="rect">
            <a:avLst/>
          </a:prstGeom>
          <a:solidFill>
            <a:srgbClr val="E2F3F8"/>
          </a:solidFill>
        </p:spPr>
        <p:txBody>
          <a:bodyPr tIns="228600" anchor="t">
            <a:normAutofit/>
          </a:bodyPr>
          <a:lstStyle>
            <a:lvl1pPr marL="514350" indent="0">
              <a:buNone/>
              <a:defRPr sz="2400" b="1">
                <a:solidFill>
                  <a:schemeClr val="accent2"/>
                </a:solidFill>
              </a:defRPr>
            </a:lvl1pPr>
          </a:lstStyle>
          <a:p>
            <a:pPr lvl="0"/>
            <a:r>
              <a:rPr lang="en-US" dirty="0"/>
              <a:t>LEARNING OBJECTIVE</a:t>
            </a:r>
          </a:p>
        </p:txBody>
      </p:sp>
      <p:sp>
        <p:nvSpPr>
          <p:cNvPr id="7" name="LO">
            <a:extLst>
              <a:ext uri="{FF2B5EF4-FFF2-40B4-BE49-F238E27FC236}">
                <a16:creationId xmlns:a16="http://schemas.microsoft.com/office/drawing/2014/main" id="{6B2BBFD0-F1EC-4C47-B12D-5C12ED25E097}"/>
              </a:ext>
            </a:extLst>
          </p:cNvPr>
          <p:cNvSpPr>
            <a:spLocks noGrp="1"/>
          </p:cNvSpPr>
          <p:nvPr>
            <p:ph sz="quarter" idx="13" hasCustomPrompt="1"/>
          </p:nvPr>
        </p:nvSpPr>
        <p:spPr>
          <a:xfrm>
            <a:off x="0" y="1485062"/>
            <a:ext cx="9144000" cy="576072"/>
          </a:xfrm>
          <a:prstGeom prst="rect">
            <a:avLst/>
          </a:prstGeom>
          <a:solidFill>
            <a:srgbClr val="E2F3F8"/>
          </a:solidFill>
        </p:spPr>
        <p:txBody>
          <a:bodyPr bIns="137160" anchor="t">
            <a:normAutofit/>
          </a:bodyPr>
          <a:lstStyle>
            <a:lvl1pPr marL="514350" indent="0">
              <a:buNone/>
              <a:defRPr sz="2800" b="1"/>
            </a:lvl1pPr>
          </a:lstStyle>
          <a:p>
            <a:pPr lvl="0"/>
            <a:r>
              <a:rPr lang="en-US" b="1" dirty="0"/>
              <a:t>Click to add learning objective</a:t>
            </a:r>
            <a:endParaRPr lang="en-US" dirty="0"/>
          </a:p>
        </p:txBody>
      </p:sp>
      <p:sp>
        <p:nvSpPr>
          <p:cNvPr id="9" name="Content Placeholder ">
            <a:extLst>
              <a:ext uri="{FF2B5EF4-FFF2-40B4-BE49-F238E27FC236}">
                <a16:creationId xmlns:a16="http://schemas.microsoft.com/office/drawing/2014/main" id="{65D5B835-3B9C-E14E-A29A-0724ED8AF90D}"/>
              </a:ext>
            </a:extLst>
          </p:cNvPr>
          <p:cNvSpPr>
            <a:spLocks noGrp="1"/>
          </p:cNvSpPr>
          <p:nvPr>
            <p:ph sz="quarter" idx="14" hasCustomPrompt="1"/>
          </p:nvPr>
        </p:nvSpPr>
        <p:spPr>
          <a:xfrm>
            <a:off x="513862" y="2441984"/>
            <a:ext cx="8115301" cy="3795530"/>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8" name="LON">
            <a:extLst>
              <a:ext uri="{FF2B5EF4-FFF2-40B4-BE49-F238E27FC236}">
                <a16:creationId xmlns:a16="http://schemas.microsoft.com/office/drawing/2014/main" id="{0165F52E-6DB2-1947-9EBF-D8C707B6D127}"/>
              </a:ext>
            </a:extLst>
          </p:cNvPr>
          <p:cNvSpPr>
            <a:spLocks noGrp="1"/>
          </p:cNvSpPr>
          <p:nvPr>
            <p:ph sz="quarter" idx="16" hasCustomPrompt="1"/>
          </p:nvPr>
        </p:nvSpPr>
        <p:spPr>
          <a:xfrm>
            <a:off x="7984966" y="6501421"/>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10" name="TextBox 9">
            <a:extLst>
              <a:ext uri="{FF2B5EF4-FFF2-40B4-BE49-F238E27FC236}">
                <a16:creationId xmlns:a16="http://schemas.microsoft.com/office/drawing/2014/main" id="{D2F23F0A-7BBC-4B09-9120-0ACB05B02CDD}"/>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1" name="Slide Number Placeholder 5">
            <a:extLst>
              <a:ext uri="{FF2B5EF4-FFF2-40B4-BE49-F238E27FC236}">
                <a16:creationId xmlns:a16="http://schemas.microsoft.com/office/drawing/2014/main" id="{525D0B92-A301-4657-A9BE-119C2B301B3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4" name="Picture Placeholder 3">
            <a:extLst>
              <a:ext uri="{FF2B5EF4-FFF2-40B4-BE49-F238E27FC236}">
                <a16:creationId xmlns:a16="http://schemas.microsoft.com/office/drawing/2014/main" id="{8D18A044-F3FC-4436-9131-8EAFA122E5BA}"/>
              </a:ext>
            </a:extLst>
          </p:cNvPr>
          <p:cNvSpPr>
            <a:spLocks noGrp="1"/>
          </p:cNvSpPr>
          <p:nvPr>
            <p:ph type="pic" sz="quarter" idx="17"/>
          </p:nvPr>
        </p:nvSpPr>
        <p:spPr>
          <a:xfrm>
            <a:off x="5476875" y="3316288"/>
            <a:ext cx="2689225" cy="1139825"/>
          </a:xfrm>
        </p:spPr>
        <p:txBody>
          <a:bodyPr/>
          <a:lstStyle/>
          <a:p>
            <a:endParaRPr lang="en-IN" dirty="0"/>
          </a:p>
        </p:txBody>
      </p:sp>
      <p:sp>
        <p:nvSpPr>
          <p:cNvPr id="12" name="Content Placeholder 11">
            <a:extLst>
              <a:ext uri="{FF2B5EF4-FFF2-40B4-BE49-F238E27FC236}">
                <a16:creationId xmlns:a16="http://schemas.microsoft.com/office/drawing/2014/main" id="{420A5094-D975-49EB-B2AC-619DCA221B7F}"/>
              </a:ext>
            </a:extLst>
          </p:cNvPr>
          <p:cNvSpPr>
            <a:spLocks noGrp="1"/>
          </p:cNvSpPr>
          <p:nvPr>
            <p:ph sz="quarter" idx="18"/>
          </p:nvPr>
        </p:nvSpPr>
        <p:spPr>
          <a:xfrm>
            <a:off x="609600" y="4837113"/>
            <a:ext cx="3810000" cy="774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8729172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6C8D211-EE64-A49E-6F40-43A88335DE53}"/>
              </a:ext>
            </a:extLst>
          </p:cNvPr>
          <p:cNvSpPr/>
          <p:nvPr userDrawn="1"/>
        </p:nvSpPr>
        <p:spPr>
          <a:xfrm>
            <a:off x="0" y="-12081"/>
            <a:ext cx="9144000" cy="1505065"/>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A56CA-493A-3643-B396-BE97A7E9E9A7}"/>
              </a:ext>
            </a:extLst>
          </p:cNvPr>
          <p:cNvSpPr>
            <a:spLocks noGrp="1"/>
          </p:cNvSpPr>
          <p:nvPr>
            <p:ph type="title"/>
          </p:nvPr>
        </p:nvSpPr>
        <p:spPr/>
        <p:txBody>
          <a:bodyPr/>
          <a:lstStyle>
            <a:lvl1pPr>
              <a:defRPr b="1">
                <a:solidFill>
                  <a:schemeClr val="bg1"/>
                </a:solidFill>
              </a:defRPr>
            </a:lvl1pPr>
          </a:lstStyle>
          <a:p>
            <a:r>
              <a:rPr lang="en-US" dirty="0"/>
              <a:t>Click to edit Master title style</a:t>
            </a:r>
            <a:endParaRPr lang="en-IN" dirty="0"/>
          </a:p>
        </p:txBody>
      </p:sp>
      <p:sp>
        <p:nvSpPr>
          <p:cNvPr id="6" name="Content Placeholder 5">
            <a:extLst>
              <a:ext uri="{FF2B5EF4-FFF2-40B4-BE49-F238E27FC236}">
                <a16:creationId xmlns:a16="http://schemas.microsoft.com/office/drawing/2014/main" id="{9D0C43E4-6914-9962-E923-2079668AA487}"/>
              </a:ext>
            </a:extLst>
          </p:cNvPr>
          <p:cNvSpPr>
            <a:spLocks noGrp="1"/>
          </p:cNvSpPr>
          <p:nvPr>
            <p:ph sz="quarter" idx="10"/>
          </p:nvPr>
        </p:nvSpPr>
        <p:spPr>
          <a:xfrm>
            <a:off x="514350" y="1679575"/>
            <a:ext cx="8115300" cy="262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Content Placeholder 7">
            <a:extLst>
              <a:ext uri="{FF2B5EF4-FFF2-40B4-BE49-F238E27FC236}">
                <a16:creationId xmlns:a16="http://schemas.microsoft.com/office/drawing/2014/main" id="{3D40DEE4-EE99-6D9F-9E01-F55870187152}"/>
              </a:ext>
            </a:extLst>
          </p:cNvPr>
          <p:cNvSpPr>
            <a:spLocks noGrp="1"/>
          </p:cNvSpPr>
          <p:nvPr>
            <p:ph sz="quarter" idx="11"/>
          </p:nvPr>
        </p:nvSpPr>
        <p:spPr>
          <a:xfrm>
            <a:off x="514350" y="4494213"/>
            <a:ext cx="4259263"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Picture Placeholder 9">
            <a:extLst>
              <a:ext uri="{FF2B5EF4-FFF2-40B4-BE49-F238E27FC236}">
                <a16:creationId xmlns:a16="http://schemas.microsoft.com/office/drawing/2014/main" id="{054DD5AE-B1FE-9469-888F-A37FBFE70B98}"/>
              </a:ext>
            </a:extLst>
          </p:cNvPr>
          <p:cNvSpPr>
            <a:spLocks noGrp="1"/>
          </p:cNvSpPr>
          <p:nvPr>
            <p:ph type="pic" sz="quarter" idx="12"/>
          </p:nvPr>
        </p:nvSpPr>
        <p:spPr>
          <a:xfrm>
            <a:off x="5103813" y="4603750"/>
            <a:ext cx="2084387" cy="681038"/>
          </a:xfrm>
        </p:spPr>
        <p:txBody>
          <a:bodyPr/>
          <a:lstStyle/>
          <a:p>
            <a:endParaRPr lang="en-IN"/>
          </a:p>
        </p:txBody>
      </p:sp>
      <p:sp>
        <p:nvSpPr>
          <p:cNvPr id="12" name="Table Placeholder 11">
            <a:extLst>
              <a:ext uri="{FF2B5EF4-FFF2-40B4-BE49-F238E27FC236}">
                <a16:creationId xmlns:a16="http://schemas.microsoft.com/office/drawing/2014/main" id="{881DA401-4FE8-230F-BBAF-88A62BF55EBC}"/>
              </a:ext>
            </a:extLst>
          </p:cNvPr>
          <p:cNvSpPr>
            <a:spLocks noGrp="1"/>
          </p:cNvSpPr>
          <p:nvPr>
            <p:ph type="tbl" sz="quarter" idx="13"/>
          </p:nvPr>
        </p:nvSpPr>
        <p:spPr>
          <a:xfrm>
            <a:off x="6731000" y="5581650"/>
            <a:ext cx="2084388" cy="563563"/>
          </a:xfrm>
        </p:spPr>
        <p:txBody>
          <a:bodyPr/>
          <a:lstStyle/>
          <a:p>
            <a:endParaRPr lang="en-IN"/>
          </a:p>
        </p:txBody>
      </p:sp>
      <p:sp>
        <p:nvSpPr>
          <p:cNvPr id="5" name="Content Placeholder 4">
            <a:extLst>
              <a:ext uri="{FF2B5EF4-FFF2-40B4-BE49-F238E27FC236}">
                <a16:creationId xmlns:a16="http://schemas.microsoft.com/office/drawing/2014/main" id="{7849EE88-1B3B-302C-C6D2-77CF43D9C0D1}"/>
              </a:ext>
            </a:extLst>
          </p:cNvPr>
          <p:cNvSpPr>
            <a:spLocks noGrp="1"/>
          </p:cNvSpPr>
          <p:nvPr>
            <p:ph sz="quarter" idx="17"/>
          </p:nvPr>
        </p:nvSpPr>
        <p:spPr>
          <a:xfrm>
            <a:off x="7737475" y="4873625"/>
            <a:ext cx="892175" cy="708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Content Placeholder 6">
            <a:extLst>
              <a:ext uri="{FF2B5EF4-FFF2-40B4-BE49-F238E27FC236}">
                <a16:creationId xmlns:a16="http://schemas.microsoft.com/office/drawing/2014/main" id="{DF9996A2-90BC-DC5B-BDA7-F5B8A4ED916D}"/>
              </a:ext>
            </a:extLst>
          </p:cNvPr>
          <p:cNvSpPr>
            <a:spLocks noGrp="1"/>
          </p:cNvSpPr>
          <p:nvPr>
            <p:ph sz="quarter" idx="18"/>
          </p:nvPr>
        </p:nvSpPr>
        <p:spPr>
          <a:xfrm>
            <a:off x="8734425" y="4795838"/>
            <a:ext cx="34925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Content Placeholder 10">
            <a:extLst>
              <a:ext uri="{FF2B5EF4-FFF2-40B4-BE49-F238E27FC236}">
                <a16:creationId xmlns:a16="http://schemas.microsoft.com/office/drawing/2014/main" id="{2529724C-CE9F-8CBB-2E7E-560EE43F9F19}"/>
              </a:ext>
            </a:extLst>
          </p:cNvPr>
          <p:cNvSpPr>
            <a:spLocks noGrp="1"/>
          </p:cNvSpPr>
          <p:nvPr>
            <p:ph sz="quarter" idx="19"/>
          </p:nvPr>
        </p:nvSpPr>
        <p:spPr>
          <a:xfrm>
            <a:off x="8734425" y="5840413"/>
            <a:ext cx="409575" cy="60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10">
            <a:extLst>
              <a:ext uri="{FF2B5EF4-FFF2-40B4-BE49-F238E27FC236}">
                <a16:creationId xmlns:a16="http://schemas.microsoft.com/office/drawing/2014/main" id="{3E6B5D4B-2036-EA72-EC1C-C8A5B308F6F8}"/>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3139300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bottom with cover image">
    <p:spTree>
      <p:nvGrpSpPr>
        <p:cNvPr id="1" name=""/>
        <p:cNvGrpSpPr/>
        <p:nvPr/>
      </p:nvGrpSpPr>
      <p:grpSpPr>
        <a:xfrm>
          <a:off x="0" y="0"/>
          <a:ext cx="0" cy="0"/>
          <a:chOff x="0" y="0"/>
          <a:chExt cx="0" cy="0"/>
        </a:xfrm>
      </p:grpSpPr>
      <p:sp>
        <p:nvSpPr>
          <p:cNvPr id="4" name="CN">
            <a:extLst>
              <a:ext uri="{FF2B5EF4-FFF2-40B4-BE49-F238E27FC236}">
                <a16:creationId xmlns:a16="http://schemas.microsoft.com/office/drawing/2014/main" id="{0BAE0954-7993-BF44-B26B-B5E3A7B6D192}"/>
              </a:ext>
            </a:extLst>
          </p:cNvPr>
          <p:cNvSpPr>
            <a:spLocks noGrp="1"/>
          </p:cNvSpPr>
          <p:nvPr>
            <p:ph sz="quarter" idx="25" hasCustomPrompt="1"/>
          </p:nvPr>
        </p:nvSpPr>
        <p:spPr>
          <a:xfrm>
            <a:off x="2971800" y="228600"/>
            <a:ext cx="5830888" cy="532341"/>
          </a:xfrm>
          <a:prstGeom prst="rect">
            <a:avLst/>
          </a:prstGeom>
        </p:spPr>
        <p:txBody>
          <a:bodyPr>
            <a:noAutofit/>
          </a:bodyPr>
          <a:lstStyle>
            <a:lvl1pPr marL="0" indent="0" algn="ctr">
              <a:buNone/>
              <a:defRPr sz="2300" b="1" spc="225">
                <a:solidFill>
                  <a:schemeClr val="accent2"/>
                </a:solidFill>
              </a:defRPr>
            </a:lvl1pPr>
            <a:lvl2pPr marL="253746" indent="0" algn="ctr">
              <a:buNone/>
              <a:defRPr>
                <a:solidFill>
                  <a:schemeClr val="accent1"/>
                </a:solidFill>
              </a:defRPr>
            </a:lvl2pPr>
            <a:lvl3pPr marL="480060" indent="0" algn="ctr">
              <a:buNone/>
              <a:defRPr>
                <a:solidFill>
                  <a:schemeClr val="accent1"/>
                </a:solidFill>
              </a:defRPr>
            </a:lvl3pPr>
            <a:lvl4pPr marL="685800" indent="0" algn="ctr">
              <a:buNone/>
              <a:defRPr>
                <a:solidFill>
                  <a:schemeClr val="accent1"/>
                </a:solidFill>
              </a:defRPr>
            </a:lvl4pPr>
            <a:lvl5pPr marL="891540" indent="0" algn="ctr">
              <a:buNone/>
              <a:defRPr>
                <a:solidFill>
                  <a:schemeClr val="accent1"/>
                </a:solidFill>
              </a:defRPr>
            </a:lvl5pPr>
          </a:lstStyle>
          <a:p>
            <a:pPr lvl="0"/>
            <a:r>
              <a:rPr lang="en-US" dirty="0"/>
              <a:t>CHAPTER 1</a:t>
            </a:r>
          </a:p>
        </p:txBody>
      </p:sp>
      <p:sp>
        <p:nvSpPr>
          <p:cNvPr id="13" name="CT">
            <a:extLst>
              <a:ext uri="{FF2B5EF4-FFF2-40B4-BE49-F238E27FC236}">
                <a16:creationId xmlns:a16="http://schemas.microsoft.com/office/drawing/2014/main" id="{A0488DDF-7F81-C647-968D-1B7CBA6AB5FC}"/>
              </a:ext>
            </a:extLst>
          </p:cNvPr>
          <p:cNvSpPr>
            <a:spLocks noGrp="1"/>
          </p:cNvSpPr>
          <p:nvPr>
            <p:ph sz="quarter" idx="26" hasCustomPrompt="1"/>
          </p:nvPr>
        </p:nvSpPr>
        <p:spPr>
          <a:xfrm>
            <a:off x="2971800" y="760944"/>
            <a:ext cx="5830888" cy="2286001"/>
          </a:xfrm>
          <a:prstGeom prst="rect">
            <a:avLst/>
          </a:prstGeom>
        </p:spPr>
        <p:txBody>
          <a:bodyPr anchor="ctr">
            <a:normAutofit/>
          </a:bodyPr>
          <a:lstStyle>
            <a:lvl1pPr marL="0" indent="0" algn="ctr">
              <a:buNone/>
              <a:defRPr sz="3800" b="0" i="0">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Click to Edit Chapter Title</a:t>
            </a:r>
          </a:p>
        </p:txBody>
      </p:sp>
      <p:sp>
        <p:nvSpPr>
          <p:cNvPr id="2" name="Title">
            <a:extLst>
              <a:ext uri="{FF2B5EF4-FFF2-40B4-BE49-F238E27FC236}">
                <a16:creationId xmlns:a16="http://schemas.microsoft.com/office/drawing/2014/main" id="{D4299543-EA93-204D-A71A-CDEF1C90B988}"/>
              </a:ext>
            </a:extLst>
          </p:cNvPr>
          <p:cNvSpPr>
            <a:spLocks noGrp="1"/>
          </p:cNvSpPr>
          <p:nvPr>
            <p:ph type="title" hasCustomPrompt="1"/>
          </p:nvPr>
        </p:nvSpPr>
        <p:spPr>
          <a:xfrm>
            <a:off x="332509" y="3506267"/>
            <a:ext cx="8470670" cy="1522941"/>
          </a:xfrm>
          <a:prstGeom prst="rect">
            <a:avLst/>
          </a:prstGeom>
        </p:spPr>
        <p:txBody>
          <a:bodyPr anchor="ctr">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15" name="Edition">
            <a:extLst>
              <a:ext uri="{FF2B5EF4-FFF2-40B4-BE49-F238E27FC236}">
                <a16:creationId xmlns:a16="http://schemas.microsoft.com/office/drawing/2014/main" id="{357E9F03-19DB-C04A-9554-E5165B81BE98}"/>
              </a:ext>
            </a:extLst>
          </p:cNvPr>
          <p:cNvSpPr>
            <a:spLocks noGrp="1"/>
          </p:cNvSpPr>
          <p:nvPr>
            <p:ph sz="quarter" idx="27" hasCustomPrompt="1"/>
          </p:nvPr>
        </p:nvSpPr>
        <p:spPr>
          <a:xfrm>
            <a:off x="331788" y="4789320"/>
            <a:ext cx="8470900" cy="674306"/>
          </a:xfrm>
          <a:prstGeom prst="rect">
            <a:avLst/>
          </a:prstGeom>
        </p:spPr>
        <p:txBody>
          <a:bodyPr>
            <a:noAutofit/>
          </a:bodyPr>
          <a:lstStyle>
            <a:lvl1pPr marL="0" indent="0" algn="ctr">
              <a:buNone/>
              <a:defRPr sz="2400" b="0" i="0">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Third Edition</a:t>
            </a:r>
          </a:p>
        </p:txBody>
      </p:sp>
      <p:sp>
        <p:nvSpPr>
          <p:cNvPr id="17" name="Author">
            <a:extLst>
              <a:ext uri="{FF2B5EF4-FFF2-40B4-BE49-F238E27FC236}">
                <a16:creationId xmlns:a16="http://schemas.microsoft.com/office/drawing/2014/main" id="{0C002D38-323C-0040-8548-6C0885CCDA25}"/>
              </a:ext>
            </a:extLst>
          </p:cNvPr>
          <p:cNvSpPr>
            <a:spLocks noGrp="1"/>
          </p:cNvSpPr>
          <p:nvPr>
            <p:ph sz="quarter" idx="28" hasCustomPrompt="1"/>
          </p:nvPr>
        </p:nvSpPr>
        <p:spPr>
          <a:xfrm>
            <a:off x="331788" y="5600878"/>
            <a:ext cx="8470900" cy="547398"/>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David Klein</a:t>
            </a:r>
          </a:p>
        </p:txBody>
      </p:sp>
      <p:sp>
        <p:nvSpPr>
          <p:cNvPr id="11" name="Cover image">
            <a:extLst>
              <a:ext uri="{FF2B5EF4-FFF2-40B4-BE49-F238E27FC236}">
                <a16:creationId xmlns:a16="http://schemas.microsoft.com/office/drawing/2014/main" id="{399A8AAF-2AC9-F644-96AD-94B478294DA4}"/>
              </a:ext>
            </a:extLst>
          </p:cNvPr>
          <p:cNvSpPr>
            <a:spLocks noGrp="1"/>
          </p:cNvSpPr>
          <p:nvPr>
            <p:ph type="pic" sz="quarter" idx="24" hasCustomPrompt="1"/>
          </p:nvPr>
        </p:nvSpPr>
        <p:spPr>
          <a:xfrm>
            <a:off x="381002" y="251263"/>
            <a:ext cx="2257257" cy="2647723"/>
          </a:xfrm>
          <a:prstGeom prst="rect">
            <a:avLst/>
          </a:prstGeom>
          <a:solidFill>
            <a:schemeClr val="bg2"/>
          </a:solidFill>
          <a:ln w="6350">
            <a:solidFill>
              <a:schemeClr val="bg1">
                <a:lumMod val="50000"/>
              </a:schemeClr>
            </a:solidFill>
          </a:ln>
        </p:spPr>
        <p:txBody>
          <a:bodyPr anchor="ctr"/>
          <a:lstStyle>
            <a:lvl1pPr marL="0" indent="0" algn="ctr">
              <a:buNone/>
              <a:defRPr sz="1500"/>
            </a:lvl1pPr>
          </a:lstStyle>
          <a:p>
            <a:r>
              <a:rPr lang="en-US" dirty="0"/>
              <a:t>Click to</a:t>
            </a:r>
            <a:br>
              <a:rPr lang="en-US" dirty="0"/>
            </a:br>
            <a:r>
              <a:rPr lang="en-US" dirty="0"/>
              <a:t>Add Cover Image</a:t>
            </a:r>
          </a:p>
        </p:txBody>
      </p:sp>
      <p:pic>
        <p:nvPicPr>
          <p:cNvPr id="20" name="Logo" descr="Wiley logo">
            <a:extLst>
              <a:ext uri="{FF2B5EF4-FFF2-40B4-BE49-F238E27FC236}">
                <a16:creationId xmlns:a16="http://schemas.microsoft.com/office/drawing/2014/main" id="{DAEB67BC-A31C-704E-B58E-BAA223487402}"/>
              </a:ext>
            </a:extLst>
          </p:cNvPr>
          <p:cNvPicPr>
            <a:picLocks noChangeAspect="1"/>
          </p:cNvPicPr>
          <p:nvPr userDrawn="1"/>
        </p:nvPicPr>
        <p:blipFill>
          <a:blip r:embed="rId2"/>
          <a:stretch>
            <a:fillRect/>
          </a:stretch>
        </p:blipFill>
        <p:spPr>
          <a:xfrm>
            <a:off x="340822" y="6501724"/>
            <a:ext cx="914400" cy="192617"/>
          </a:xfrm>
          <a:prstGeom prst="rect">
            <a:avLst/>
          </a:prstGeom>
        </p:spPr>
      </p:pic>
      <p:sp>
        <p:nvSpPr>
          <p:cNvPr id="21" name="Invisible animation alert">
            <a:extLst>
              <a:ext uri="{FF2B5EF4-FFF2-40B4-BE49-F238E27FC236}">
                <a16:creationId xmlns:a16="http://schemas.microsoft.com/office/drawing/2014/main" id="{995F79C4-4323-0345-9D75-F40C6CDED105}"/>
              </a:ext>
            </a:extLst>
          </p:cNvPr>
          <p:cNvSpPr>
            <a:spLocks noGrp="1"/>
          </p:cNvSpPr>
          <p:nvPr>
            <p:ph sz="quarter" idx="29" hasCustomPrompt="1"/>
          </p:nvPr>
        </p:nvSpPr>
        <p:spPr>
          <a:xfrm>
            <a:off x="1453897" y="6530050"/>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12" name="Decorative">
            <a:extLst>
              <a:ext uri="{FF2B5EF4-FFF2-40B4-BE49-F238E27FC236}">
                <a16:creationId xmlns:a16="http://schemas.microsoft.com/office/drawing/2014/main" id="{9333E768-1E6A-5946-86E8-E384A09C91A6}"/>
              </a:ext>
              <a:ext uri="{C183D7F6-B498-43B3-948B-1728B52AA6E4}">
                <adec:decorative xmlns:adec="http://schemas.microsoft.com/office/drawing/2017/decorative" val="1"/>
              </a:ext>
            </a:extLst>
          </p:cNvPr>
          <p:cNvGrpSpPr/>
          <p:nvPr userDrawn="1"/>
        </p:nvGrpSpPr>
        <p:grpSpPr>
          <a:xfrm>
            <a:off x="0" y="3075637"/>
            <a:ext cx="9144000" cy="347472"/>
            <a:chOff x="0" y="3089817"/>
            <a:chExt cx="12192000" cy="347472"/>
          </a:xfrm>
        </p:grpSpPr>
        <p:sp>
          <p:nvSpPr>
            <p:cNvPr id="14" name="Rectangle">
              <a:extLst>
                <a:ext uri="{FF2B5EF4-FFF2-40B4-BE49-F238E27FC236}">
                  <a16:creationId xmlns:a16="http://schemas.microsoft.com/office/drawing/2014/main" id="{6A9D3241-01B8-CF4F-A8DE-ED3E0B403D8E}"/>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a:extLst>
                <a:ext uri="{FF2B5EF4-FFF2-40B4-BE49-F238E27FC236}">
                  <a16:creationId xmlns:a16="http://schemas.microsoft.com/office/drawing/2014/main" id="{6ED2EEB2-DB69-744E-9E6C-C6C37A29636E}"/>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Rectangle">
              <a:extLst>
                <a:ext uri="{FF2B5EF4-FFF2-40B4-BE49-F238E27FC236}">
                  <a16:creationId xmlns:a16="http://schemas.microsoft.com/office/drawing/2014/main" id="{306368B5-3288-AC43-8ED2-6589E5D1F9D1}"/>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3326661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4961351"/>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Courier New" panose="02070309020205020404" pitchFamily="49" charset="0"/>
              <a:buChar char="o"/>
              <a:defRPr sz="2600"/>
            </a:lvl2pPr>
            <a:lvl3pPr marL="1346200" indent="-449263">
              <a:lnSpc>
                <a:spcPct val="100000"/>
              </a:lnSpc>
              <a:spcBef>
                <a:spcPts val="624"/>
              </a:spcBef>
              <a:buClr>
                <a:schemeClr val="tx1"/>
              </a:buClr>
              <a:buSzPct val="80000"/>
              <a:buFont typeface="Wingdings" panose="05000000000000000000" pitchFamily="2" charset="2"/>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4" name="Content Placeholder 10">
            <a:extLst>
              <a:ext uri="{FF2B5EF4-FFF2-40B4-BE49-F238E27FC236}">
                <a16:creationId xmlns:a16="http://schemas.microsoft.com/office/drawing/2014/main" id="{C866D713-F8DB-3E2A-CB1D-DF512DD5F24F}"/>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1044837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1570147"/>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Courier New" panose="02070309020205020404" pitchFamily="49" charset="0"/>
              <a:buChar char="o"/>
              <a:defRPr sz="2600"/>
            </a:lvl2pPr>
            <a:lvl3pPr marL="1346200" indent="-449263">
              <a:lnSpc>
                <a:spcPct val="100000"/>
              </a:lnSpc>
              <a:spcBef>
                <a:spcPts val="624"/>
              </a:spcBef>
              <a:buClr>
                <a:schemeClr val="tx1"/>
              </a:buClr>
              <a:buSzPct val="80000"/>
              <a:buFont typeface="Wingdings" panose="05000000000000000000" pitchFamily="2" charset="2"/>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5" name="Picture Placeholder 4">
            <a:extLst>
              <a:ext uri="{FF2B5EF4-FFF2-40B4-BE49-F238E27FC236}">
                <a16:creationId xmlns:a16="http://schemas.microsoft.com/office/drawing/2014/main" id="{4CDFFEEB-26F7-1034-8205-54ADC802197B}"/>
              </a:ext>
            </a:extLst>
          </p:cNvPr>
          <p:cNvSpPr>
            <a:spLocks noGrp="1"/>
          </p:cNvSpPr>
          <p:nvPr>
            <p:ph type="pic" sz="quarter" idx="17"/>
          </p:nvPr>
        </p:nvSpPr>
        <p:spPr>
          <a:xfrm>
            <a:off x="592138" y="3352800"/>
            <a:ext cx="2724150" cy="1452563"/>
          </a:xfrm>
        </p:spPr>
        <p:txBody>
          <a:bodyPr/>
          <a:lstStyle/>
          <a:p>
            <a:endParaRPr lang="en-IN"/>
          </a:p>
        </p:txBody>
      </p:sp>
      <p:sp>
        <p:nvSpPr>
          <p:cNvPr id="10" name="Content Placeholder 9">
            <a:extLst>
              <a:ext uri="{FF2B5EF4-FFF2-40B4-BE49-F238E27FC236}">
                <a16:creationId xmlns:a16="http://schemas.microsoft.com/office/drawing/2014/main" id="{503BF99F-8696-8326-AC32-3FCDE4CDB6C4}"/>
              </a:ext>
            </a:extLst>
          </p:cNvPr>
          <p:cNvSpPr>
            <a:spLocks noGrp="1"/>
          </p:cNvSpPr>
          <p:nvPr>
            <p:ph sz="quarter" idx="18"/>
          </p:nvPr>
        </p:nvSpPr>
        <p:spPr>
          <a:xfrm>
            <a:off x="592138" y="5164138"/>
            <a:ext cx="8037512" cy="1233487"/>
          </a:xfrm>
        </p:spPr>
        <p:txBody>
          <a:bodyPr/>
          <a:lstStyle>
            <a:lvl1pPr marL="219456" indent="-219456">
              <a:lnSpc>
                <a:spcPct val="100000"/>
              </a:lnSpc>
              <a:spcBef>
                <a:spcPts val="624"/>
              </a:spcBef>
              <a:defRPr lang="en-US" sz="2800" kern="1200" dirty="0">
                <a:solidFill>
                  <a:schemeClr val="tx1"/>
                </a:solidFill>
                <a:latin typeface="+mn-lt"/>
                <a:ea typeface="+mn-ea"/>
                <a:cs typeface="+mn-cs"/>
              </a:defRPr>
            </a:lvl1pPr>
            <a:lvl2pPr>
              <a:lnSpc>
                <a:spcPct val="100000"/>
              </a:lnSpc>
              <a:spcBef>
                <a:spcPts val="624"/>
              </a:spcBef>
              <a:defRPr lang="en-US" sz="2600" kern="1200" dirty="0">
                <a:solidFill>
                  <a:schemeClr val="tx1"/>
                </a:solidFill>
                <a:latin typeface="+mn-lt"/>
                <a:ea typeface="+mn-ea"/>
                <a:cs typeface="+mn-cs"/>
              </a:defRPr>
            </a:lvl2pPr>
            <a:lvl3pPr>
              <a:lnSpc>
                <a:spcPct val="100000"/>
              </a:lnSpc>
              <a:spcBef>
                <a:spcPts val="624"/>
              </a:spcBef>
              <a:defRPr lang="en-US" sz="2400" kern="1200" dirty="0">
                <a:solidFill>
                  <a:schemeClr val="tx1"/>
                </a:solidFill>
                <a:latin typeface="+mn-lt"/>
                <a:ea typeface="+mn-ea"/>
                <a:cs typeface="+mn-cs"/>
              </a:defRPr>
            </a:lvl3pPr>
            <a:lvl4pPr>
              <a:defRPr/>
            </a:lvl4pPr>
            <a:lvl5pPr>
              <a:lnSpc>
                <a:spcPct val="100000"/>
              </a:lnSpc>
              <a:spcBef>
                <a:spcPts val="624"/>
              </a:spcBef>
              <a:defRPr/>
            </a:lvl5pPr>
          </a:lstStyle>
          <a:p>
            <a:pPr marL="457200" lvl="0" indent="-457200" algn="l" defTabSz="685800" rtl="0" eaLnBrk="1" latinLnBrk="0" hangingPunct="1">
              <a:lnSpc>
                <a:spcPct val="100000"/>
              </a:lnSpc>
              <a:spcBef>
                <a:spcPts val="624"/>
              </a:spcBef>
              <a:buClr>
                <a:schemeClr val="accent2"/>
              </a:buClr>
              <a:buFont typeface="Arial" panose="020B0604020202020204" pitchFamily="34" charset="0"/>
              <a:buChar char="•"/>
            </a:pPr>
            <a:r>
              <a:rPr lang="en-US" dirty="0"/>
              <a:t>Click to edit Master text styles</a:t>
            </a:r>
          </a:p>
          <a:p>
            <a:pPr marL="896938" lvl="1" indent="-452438" algn="l" defTabSz="685800" rtl="0" eaLnBrk="1" latinLnBrk="0" hangingPunct="1">
              <a:lnSpc>
                <a:spcPct val="100000"/>
              </a:lnSpc>
              <a:spcBef>
                <a:spcPts val="624"/>
              </a:spcBef>
              <a:buClr>
                <a:schemeClr val="accent2"/>
              </a:buClr>
              <a:buSzPct val="80000"/>
              <a:buFont typeface="Wingdings" panose="05000000000000000000" pitchFamily="2" charset="2"/>
              <a:buChar char="§"/>
            </a:pPr>
            <a:r>
              <a:rPr lang="en-US" dirty="0"/>
              <a:t>Second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Third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Fourth level</a:t>
            </a:r>
          </a:p>
          <a:p>
            <a:pPr lvl="4"/>
            <a:r>
              <a:rPr lang="en-US" dirty="0"/>
              <a:t>Fifth level</a:t>
            </a:r>
            <a:endParaRPr lang="en-IN" dirty="0"/>
          </a:p>
        </p:txBody>
      </p:sp>
      <p:sp>
        <p:nvSpPr>
          <p:cNvPr id="9" name="Table Placeholder 8">
            <a:extLst>
              <a:ext uri="{FF2B5EF4-FFF2-40B4-BE49-F238E27FC236}">
                <a16:creationId xmlns:a16="http://schemas.microsoft.com/office/drawing/2014/main" id="{3534DBD3-BCA1-EFE4-6430-757B7E88427F}"/>
              </a:ext>
            </a:extLst>
          </p:cNvPr>
          <p:cNvSpPr>
            <a:spLocks noGrp="1"/>
          </p:cNvSpPr>
          <p:nvPr>
            <p:ph type="tbl" sz="quarter" idx="19"/>
          </p:nvPr>
        </p:nvSpPr>
        <p:spPr>
          <a:xfrm>
            <a:off x="3908425" y="3352800"/>
            <a:ext cx="1163638" cy="1233488"/>
          </a:xfrm>
        </p:spPr>
        <p:txBody>
          <a:bodyPr/>
          <a:lstStyle/>
          <a:p>
            <a:endParaRPr lang="en-IN"/>
          </a:p>
        </p:txBody>
      </p:sp>
      <p:sp>
        <p:nvSpPr>
          <p:cNvPr id="12" name="Content Placeholder 11">
            <a:extLst>
              <a:ext uri="{FF2B5EF4-FFF2-40B4-BE49-F238E27FC236}">
                <a16:creationId xmlns:a16="http://schemas.microsoft.com/office/drawing/2014/main" id="{F7164A6B-908F-C683-8207-4F7FBC698204}"/>
              </a:ext>
            </a:extLst>
          </p:cNvPr>
          <p:cNvSpPr>
            <a:spLocks noGrp="1"/>
          </p:cNvSpPr>
          <p:nvPr>
            <p:ph sz="quarter" idx="20" hasCustomPrompt="1"/>
          </p:nvPr>
        </p:nvSpPr>
        <p:spPr>
          <a:xfrm>
            <a:off x="5322888" y="3352800"/>
            <a:ext cx="1163637" cy="1314450"/>
          </a:xfrm>
        </p:spPr>
        <p:txBody>
          <a:bodyPr/>
          <a:lstStyle/>
          <a:p>
            <a:pPr lvl="0"/>
            <a:r>
              <a:rPr lang="en-US" dirty="0"/>
              <a:t>Click to edit </a:t>
            </a:r>
            <a:r>
              <a:rPr lang="en-US" dirty="0" err="1"/>
              <a:t>Mastertext</a:t>
            </a:r>
            <a:r>
              <a:rPr lang="en-US" dirty="0"/>
              <a: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a:extLst>
              <a:ext uri="{FF2B5EF4-FFF2-40B4-BE49-F238E27FC236}">
                <a16:creationId xmlns:a16="http://schemas.microsoft.com/office/drawing/2014/main" id="{BF905240-517B-4D24-4FE6-3E1EF75A34EE}"/>
              </a:ext>
            </a:extLst>
          </p:cNvPr>
          <p:cNvSpPr>
            <a:spLocks noGrp="1"/>
          </p:cNvSpPr>
          <p:nvPr>
            <p:ph sz="quarter" idx="21"/>
          </p:nvPr>
        </p:nvSpPr>
        <p:spPr>
          <a:xfrm>
            <a:off x="6667500" y="3352800"/>
            <a:ext cx="941388" cy="1452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6" name="Picture Placeholder 15">
            <a:extLst>
              <a:ext uri="{FF2B5EF4-FFF2-40B4-BE49-F238E27FC236}">
                <a16:creationId xmlns:a16="http://schemas.microsoft.com/office/drawing/2014/main" id="{819DCB6B-51F2-DCE9-A801-FFA5957EC688}"/>
              </a:ext>
            </a:extLst>
          </p:cNvPr>
          <p:cNvSpPr>
            <a:spLocks noGrp="1"/>
          </p:cNvSpPr>
          <p:nvPr>
            <p:ph type="pic" sz="quarter" idx="22"/>
          </p:nvPr>
        </p:nvSpPr>
        <p:spPr>
          <a:xfrm>
            <a:off x="7789863" y="3352800"/>
            <a:ext cx="941387" cy="1452563"/>
          </a:xfrm>
        </p:spPr>
        <p:txBody>
          <a:bodyPr/>
          <a:lstStyle/>
          <a:p>
            <a:endParaRPr lang="en-IN"/>
          </a:p>
        </p:txBody>
      </p:sp>
      <p:sp>
        <p:nvSpPr>
          <p:cNvPr id="11" name="Content Placeholder 10">
            <a:extLst>
              <a:ext uri="{FF2B5EF4-FFF2-40B4-BE49-F238E27FC236}">
                <a16:creationId xmlns:a16="http://schemas.microsoft.com/office/drawing/2014/main" id="{257F106F-C4AA-667D-9CFE-E44D7933D603}"/>
              </a:ext>
            </a:extLst>
          </p:cNvPr>
          <p:cNvSpPr>
            <a:spLocks noGrp="1"/>
          </p:cNvSpPr>
          <p:nvPr>
            <p:ph sz="quarter" idx="23"/>
          </p:nvPr>
        </p:nvSpPr>
        <p:spPr>
          <a:xfrm>
            <a:off x="7985125" y="4398963"/>
            <a:ext cx="895350" cy="109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3" name="Content Placeholder 12">
            <a:extLst>
              <a:ext uri="{FF2B5EF4-FFF2-40B4-BE49-F238E27FC236}">
                <a16:creationId xmlns:a16="http://schemas.microsoft.com/office/drawing/2014/main" id="{EE36D992-6310-72BF-1EFC-A45406EBBB76}"/>
              </a:ext>
            </a:extLst>
          </p:cNvPr>
          <p:cNvSpPr>
            <a:spLocks noGrp="1"/>
          </p:cNvSpPr>
          <p:nvPr>
            <p:ph sz="quarter" idx="24"/>
          </p:nvPr>
        </p:nvSpPr>
        <p:spPr>
          <a:xfrm>
            <a:off x="8816975" y="4287838"/>
            <a:ext cx="404813" cy="137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10">
            <a:extLst>
              <a:ext uri="{FF2B5EF4-FFF2-40B4-BE49-F238E27FC236}">
                <a16:creationId xmlns:a16="http://schemas.microsoft.com/office/drawing/2014/main" id="{44D90D43-56F5-5538-1D1A-AE8DEBFF07EF}"/>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1562405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lus 1 column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E3FF190-56AE-0B4D-86D2-C76B1C4C4811}"/>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a:extLst>
              <a:ext uri="{FF2B5EF4-FFF2-40B4-BE49-F238E27FC236}">
                <a16:creationId xmlns:a16="http://schemas.microsoft.com/office/drawing/2014/main" id="{D4BD2D34-5403-5E4F-8B40-56327BFEB86B}"/>
              </a:ext>
            </a:extLst>
          </p:cNvPr>
          <p:cNvSpPr>
            <a:spLocks noGrp="1"/>
          </p:cNvSpPr>
          <p:nvPr>
            <p:ph sz="quarter" idx="12" hasCustomPrompt="1"/>
          </p:nvPr>
        </p:nvSpPr>
        <p:spPr>
          <a:xfrm>
            <a:off x="513862" y="1424065"/>
            <a:ext cx="8115301" cy="4961351"/>
          </a:xfrm>
          <a:prstGeom prst="rect">
            <a:avLst/>
          </a:prstGeom>
        </p:spPr>
        <p:txBody>
          <a:bodyPr>
            <a:normAutofit/>
          </a:bodyPr>
          <a:lstStyle>
            <a:lvl1pPr marL="0" indent="0">
              <a:spcBef>
                <a:spcPts val="1000"/>
              </a:spcBef>
              <a:buFont typeface="Arial" panose="020B0604020202020204" pitchFamily="34" charset="0"/>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text or image</a:t>
            </a:r>
          </a:p>
        </p:txBody>
      </p:sp>
      <p:sp>
        <p:nvSpPr>
          <p:cNvPr id="8" name="Slide Number Placeholder 5">
            <a:extLst>
              <a:ext uri="{FF2B5EF4-FFF2-40B4-BE49-F238E27FC236}">
                <a16:creationId xmlns:a16="http://schemas.microsoft.com/office/drawing/2014/main" id="{D42DF01E-C353-4DCB-AB8F-8E9E6685746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9" name="LON">
            <a:extLst>
              <a:ext uri="{FF2B5EF4-FFF2-40B4-BE49-F238E27FC236}">
                <a16:creationId xmlns:a16="http://schemas.microsoft.com/office/drawing/2014/main" id="{736A2011-FD29-4BA8-B1B7-4BEE7E6355A0}"/>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7" name="TextBox 6">
            <a:extLst>
              <a:ext uri="{FF2B5EF4-FFF2-40B4-BE49-F238E27FC236}">
                <a16:creationId xmlns:a16="http://schemas.microsoft.com/office/drawing/2014/main" id="{D5690F73-0E7D-42E3-BC4B-82078DA0588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13216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lus 2 columns">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431E7A4-C9C8-F34D-B1BD-4D02B4DFAF0A}"/>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11" name="Content Placeholder">
            <a:extLst>
              <a:ext uri="{FF2B5EF4-FFF2-40B4-BE49-F238E27FC236}">
                <a16:creationId xmlns:a16="http://schemas.microsoft.com/office/drawing/2014/main" id="{1939B3BB-CD8E-014F-8EFF-BD7A719BA5CF}"/>
              </a:ext>
            </a:extLst>
          </p:cNvPr>
          <p:cNvSpPr>
            <a:spLocks noGrp="1"/>
          </p:cNvSpPr>
          <p:nvPr>
            <p:ph sz="quarter" idx="12" hasCustomPrompt="1"/>
          </p:nvPr>
        </p:nvSpPr>
        <p:spPr>
          <a:xfrm>
            <a:off x="513862" y="1428958"/>
            <a:ext cx="8115301" cy="4927394"/>
          </a:xfrm>
        </p:spPr>
        <p:txBody>
          <a:bodyPr numCol="2" spcCol="457200">
            <a:normAutofit/>
          </a:bodyPr>
          <a:lstStyle>
            <a:lvl1pPr marL="385763" indent="-385763">
              <a:spcBef>
                <a:spcPts val="1000"/>
              </a:spcBef>
              <a:buFont typeface="+mj-lt"/>
              <a:buAutoNum type="arabicPeriod"/>
              <a:defRPr sz="2800"/>
            </a:lvl1pPr>
          </a:lstStyle>
          <a:p>
            <a:pPr lvl="0"/>
            <a:r>
              <a:rPr lang="en-US" dirty="0"/>
              <a:t>Click to add text or image</a:t>
            </a:r>
          </a:p>
        </p:txBody>
      </p:sp>
      <p:sp>
        <p:nvSpPr>
          <p:cNvPr id="4" name="Slide Number Placeholder 5">
            <a:extLst>
              <a:ext uri="{FF2B5EF4-FFF2-40B4-BE49-F238E27FC236}">
                <a16:creationId xmlns:a16="http://schemas.microsoft.com/office/drawing/2014/main" id="{27D9ABF2-791F-41D1-BEFE-39648C12777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5" name="LON">
            <a:extLst>
              <a:ext uri="{FF2B5EF4-FFF2-40B4-BE49-F238E27FC236}">
                <a16:creationId xmlns:a16="http://schemas.microsoft.com/office/drawing/2014/main" id="{E85E7169-A807-43D3-9D70-D0BABC5A2436}"/>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F5EFBB2E-A1F8-4B02-9EDA-C217775307DE}"/>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2502041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lus 2 column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145FC24C-2D07-1245-BB5E-7A50D0AE115A}"/>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a:extLst>
              <a:ext uri="{FF2B5EF4-FFF2-40B4-BE49-F238E27FC236}">
                <a16:creationId xmlns:a16="http://schemas.microsoft.com/office/drawing/2014/main" id="{40D17E47-229C-5E4C-A647-00CFE969C39A}"/>
              </a:ext>
            </a:extLst>
          </p:cNvPr>
          <p:cNvSpPr>
            <a:spLocks noGrp="1"/>
          </p:cNvSpPr>
          <p:nvPr>
            <p:ph sz="quarter" idx="12" hasCustomPrompt="1"/>
          </p:nvPr>
        </p:nvSpPr>
        <p:spPr>
          <a:xfrm>
            <a:off x="513862" y="1428958"/>
            <a:ext cx="8115301" cy="4927394"/>
          </a:xfrm>
        </p:spPr>
        <p:txBody>
          <a:bodyPr numCol="2" spcCol="457200">
            <a:normAutofit/>
          </a:bodyPr>
          <a:lstStyle>
            <a:lvl1pPr marL="385763" indent="-385763">
              <a:spcBef>
                <a:spcPts val="1000"/>
              </a:spcBef>
              <a:buFont typeface="+mj-lt"/>
              <a:buAutoNum type="arabicPeriod"/>
              <a:defRPr sz="2800"/>
            </a:lvl1pPr>
          </a:lstStyle>
          <a:p>
            <a:pPr lvl="0"/>
            <a:r>
              <a:rPr lang="en-US" dirty="0"/>
              <a:t>Click to add text or image</a:t>
            </a:r>
          </a:p>
        </p:txBody>
      </p:sp>
      <p:sp>
        <p:nvSpPr>
          <p:cNvPr id="5" name="LON">
            <a:extLst>
              <a:ext uri="{FF2B5EF4-FFF2-40B4-BE49-F238E27FC236}">
                <a16:creationId xmlns:a16="http://schemas.microsoft.com/office/drawing/2014/main" id="{24D4F3B7-367D-C343-B199-03EF10B1E7D4}"/>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Slide Number Placeholder 5">
            <a:extLst>
              <a:ext uri="{FF2B5EF4-FFF2-40B4-BE49-F238E27FC236}">
                <a16:creationId xmlns:a16="http://schemas.microsoft.com/office/drawing/2014/main" id="{55540277-D031-40E9-9B78-22FA1367ADD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7" name="TextBox 6">
            <a:extLst>
              <a:ext uri="{FF2B5EF4-FFF2-40B4-BE49-F238E27FC236}">
                <a16:creationId xmlns:a16="http://schemas.microsoft.com/office/drawing/2014/main" id="{D4E906A9-C981-48BF-8F28-821EFFE5B41A}"/>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4085345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lus 2 columns in boxe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B3636F-78D9-9148-B35D-52D7D42EA7F4}"/>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10" name="Content Placeholder 1">
            <a:extLst>
              <a:ext uri="{FF2B5EF4-FFF2-40B4-BE49-F238E27FC236}">
                <a16:creationId xmlns:a16="http://schemas.microsoft.com/office/drawing/2014/main" id="{4C9ADD40-E72D-754E-8872-0700492B3236}"/>
              </a:ext>
            </a:extLst>
          </p:cNvPr>
          <p:cNvSpPr>
            <a:spLocks noGrp="1"/>
          </p:cNvSpPr>
          <p:nvPr>
            <p:ph sz="quarter" idx="14" hasCustomPrompt="1"/>
          </p:nvPr>
        </p:nvSpPr>
        <p:spPr>
          <a:xfrm>
            <a:off x="514350" y="1428962"/>
            <a:ext cx="3937720" cy="4748271"/>
          </a:xfrm>
        </p:spPr>
        <p:txBody>
          <a:bodyPr>
            <a:normAutofit/>
          </a:bodyPr>
          <a:lstStyle>
            <a:lvl1pPr>
              <a:spcBef>
                <a:spcPts val="1000"/>
              </a:spcBef>
              <a:defRPr sz="2800"/>
            </a:lvl1pPr>
          </a:lstStyle>
          <a:p>
            <a:pPr lvl="0"/>
            <a:r>
              <a:rPr lang="en-US" dirty="0"/>
              <a:t>Click to add text or image</a:t>
            </a:r>
          </a:p>
        </p:txBody>
      </p:sp>
      <p:sp>
        <p:nvSpPr>
          <p:cNvPr id="12" name="Content Placeholder 2">
            <a:extLst>
              <a:ext uri="{FF2B5EF4-FFF2-40B4-BE49-F238E27FC236}">
                <a16:creationId xmlns:a16="http://schemas.microsoft.com/office/drawing/2014/main" id="{1FE47AB5-328A-AF4D-81CF-19E66E998930}"/>
              </a:ext>
            </a:extLst>
          </p:cNvPr>
          <p:cNvSpPr>
            <a:spLocks noGrp="1"/>
          </p:cNvSpPr>
          <p:nvPr>
            <p:ph sz="quarter" idx="15" hasCustomPrompt="1"/>
          </p:nvPr>
        </p:nvSpPr>
        <p:spPr>
          <a:xfrm>
            <a:off x="4691557" y="1428959"/>
            <a:ext cx="3937721" cy="4748270"/>
          </a:xfrm>
        </p:spPr>
        <p:txBody>
          <a:bodyPr>
            <a:normAutofit/>
          </a:bodyPr>
          <a:lstStyle>
            <a:lvl1pPr>
              <a:spcBef>
                <a:spcPts val="1000"/>
              </a:spcBef>
              <a:defRPr sz="2800"/>
            </a:lvl1pPr>
          </a:lstStyle>
          <a:p>
            <a:pPr lvl="0"/>
            <a:r>
              <a:rPr lang="en-US" dirty="0"/>
              <a:t>Click to add text or image</a:t>
            </a:r>
          </a:p>
        </p:txBody>
      </p:sp>
      <p:sp>
        <p:nvSpPr>
          <p:cNvPr id="5" name="LON">
            <a:extLst>
              <a:ext uri="{FF2B5EF4-FFF2-40B4-BE49-F238E27FC236}">
                <a16:creationId xmlns:a16="http://schemas.microsoft.com/office/drawing/2014/main" id="{A725B5C3-1318-4741-974D-0B7CF6161515}"/>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A6C7F85B-BC4F-4CCD-AD82-0D58D65FC838}"/>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636685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513862" y="460255"/>
            <a:ext cx="8115302" cy="84931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p:cNvSpPr>
            <a:spLocks noGrp="1"/>
          </p:cNvSpPr>
          <p:nvPr>
            <p:ph type="body" idx="1"/>
          </p:nvPr>
        </p:nvSpPr>
        <p:spPr>
          <a:xfrm>
            <a:off x="513861" y="1452563"/>
            <a:ext cx="8115301" cy="45825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p:txBody>
      </p:sp>
      <p:grpSp>
        <p:nvGrpSpPr>
          <p:cNvPr id="13" name="Decorative">
            <a:extLst>
              <a:ext uri="{FF2B5EF4-FFF2-40B4-BE49-F238E27FC236}">
                <a16:creationId xmlns:a16="http://schemas.microsoft.com/office/drawing/2014/main" id="{CCA493B3-CA46-AE42-92E0-65E2C321C4EE}"/>
              </a:ext>
              <a:ext uri="{C183D7F6-B498-43B3-948B-1728B52AA6E4}">
                <adec:decorative xmlns:adec="http://schemas.microsoft.com/office/drawing/2017/decorative" val="1"/>
              </a:ext>
            </a:extLst>
          </p:cNvPr>
          <p:cNvGrpSpPr/>
          <p:nvPr userDrawn="1"/>
        </p:nvGrpSpPr>
        <p:grpSpPr>
          <a:xfrm>
            <a:off x="0" y="6446652"/>
            <a:ext cx="9144000" cy="457200"/>
            <a:chOff x="0" y="6437034"/>
            <a:chExt cx="12192000" cy="457200"/>
          </a:xfrm>
        </p:grpSpPr>
        <p:sp>
          <p:nvSpPr>
            <p:cNvPr id="9" name="Rectangle">
              <a:extLst>
                <a:ext uri="{FF2B5EF4-FFF2-40B4-BE49-F238E27FC236}">
                  <a16:creationId xmlns:a16="http://schemas.microsoft.com/office/drawing/2014/main" id="{1435C606-734A-6E44-8696-5C3FDC502060}"/>
                </a:ext>
              </a:extLst>
            </p:cNvPr>
            <p:cNvSpPr/>
            <p:nvPr userDrawn="1"/>
          </p:nvSpPr>
          <p:spPr>
            <a:xfrm>
              <a:off x="457200" y="6437034"/>
              <a:ext cx="112776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a:extLst>
                <a:ext uri="{FF2B5EF4-FFF2-40B4-BE49-F238E27FC236}">
                  <a16:creationId xmlns:a16="http://schemas.microsoft.com/office/drawing/2014/main" id="{3F0CDFAC-CEDE-EC48-B4AF-B38FC99BC062}"/>
                </a:ext>
              </a:extLst>
            </p:cNvPr>
            <p:cNvSpPr/>
            <p:nvPr userDrawn="1"/>
          </p:nvSpPr>
          <p:spPr>
            <a:xfrm>
              <a:off x="0" y="6437034"/>
              <a:ext cx="4572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a:extLst>
                <a:ext uri="{FF2B5EF4-FFF2-40B4-BE49-F238E27FC236}">
                  <a16:creationId xmlns:a16="http://schemas.microsoft.com/office/drawing/2014/main" id="{8653603B-C5BF-254D-A851-223464C33766}"/>
                </a:ext>
              </a:extLst>
            </p:cNvPr>
            <p:cNvSpPr/>
            <p:nvPr userDrawn="1"/>
          </p:nvSpPr>
          <p:spPr>
            <a:xfrm>
              <a:off x="11734800" y="6437034"/>
              <a:ext cx="4572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5" name="Logo" descr="Wiley logo">
            <a:extLst>
              <a:ext uri="{FF2B5EF4-FFF2-40B4-BE49-F238E27FC236}">
                <a16:creationId xmlns:a16="http://schemas.microsoft.com/office/drawing/2014/main" id="{7C7EE61F-0A99-B444-AF52-6D916C599FBA}"/>
              </a:ext>
            </a:extLst>
          </p:cNvPr>
          <p:cNvPicPr>
            <a:picLocks noChangeAspect="1"/>
          </p:cNvPicPr>
          <p:nvPr userDrawn="1"/>
        </p:nvPicPr>
        <p:blipFill>
          <a:blip r:embed="rId31"/>
          <a:stretch>
            <a:fillRect/>
          </a:stretch>
        </p:blipFill>
        <p:spPr>
          <a:xfrm>
            <a:off x="513861" y="6567368"/>
            <a:ext cx="914400" cy="192617"/>
          </a:xfrm>
          <a:prstGeom prst="rect">
            <a:avLst/>
          </a:prstGeom>
        </p:spPr>
      </p:pic>
      <p:sp>
        <p:nvSpPr>
          <p:cNvPr id="12" name="TextBox 11">
            <a:extLst>
              <a:ext uri="{FF2B5EF4-FFF2-40B4-BE49-F238E27FC236}">
                <a16:creationId xmlns:a16="http://schemas.microsoft.com/office/drawing/2014/main" id="{608B8392-502A-CF6E-FDF1-EBB663540CE7}"/>
              </a:ext>
            </a:extLst>
          </p:cNvPr>
          <p:cNvSpPr txBox="1"/>
          <p:nvPr userDrawn="1"/>
        </p:nvSpPr>
        <p:spPr>
          <a:xfrm>
            <a:off x="2286000" y="6477000"/>
            <a:ext cx="44958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bg1"/>
                </a:solidFill>
                <a:effectLst/>
                <a:latin typeface="Calibri" panose="020F0502020204030204" pitchFamily="34" charset="0"/>
              </a:rPr>
              <a:t>Copyright © John Wiley &amp; Sons, Inc.</a:t>
            </a:r>
            <a:endParaRPr lang="en-US" sz="1400" dirty="0">
              <a:solidFill>
                <a:schemeClr val="bg1"/>
              </a:solidFill>
            </a:endParaRPr>
          </a:p>
        </p:txBody>
      </p:sp>
    </p:spTree>
    <p:extLst>
      <p:ext uri="{BB962C8B-B14F-4D97-AF65-F5344CB8AC3E}">
        <p14:creationId xmlns:p14="http://schemas.microsoft.com/office/powerpoint/2010/main" val="3952615297"/>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86" r:id="rId3"/>
    <p:sldLayoutId id="2147483687" r:id="rId4"/>
    <p:sldLayoutId id="2147483711" r:id="rId5"/>
    <p:sldLayoutId id="2147483699" r:id="rId6"/>
    <p:sldLayoutId id="2147483688" r:id="rId7"/>
    <p:sldLayoutId id="2147483700" r:id="rId8"/>
    <p:sldLayoutId id="2147483676" r:id="rId9"/>
    <p:sldLayoutId id="2147483701" r:id="rId10"/>
    <p:sldLayoutId id="2147483689" r:id="rId11"/>
    <p:sldLayoutId id="2147483702" r:id="rId12"/>
    <p:sldLayoutId id="2147483690" r:id="rId13"/>
    <p:sldLayoutId id="2147483703" r:id="rId14"/>
    <p:sldLayoutId id="2147483692" r:id="rId15"/>
    <p:sldLayoutId id="2147483704" r:id="rId16"/>
    <p:sldLayoutId id="2147483693" r:id="rId17"/>
    <p:sldLayoutId id="2147483705" r:id="rId18"/>
    <p:sldLayoutId id="2147483691" r:id="rId19"/>
    <p:sldLayoutId id="2147483706" r:id="rId20"/>
    <p:sldLayoutId id="2147483694" r:id="rId21"/>
    <p:sldLayoutId id="2147483707" r:id="rId22"/>
    <p:sldLayoutId id="2147483695" r:id="rId23"/>
    <p:sldLayoutId id="2147483708" r:id="rId24"/>
    <p:sldLayoutId id="2147483696" r:id="rId25"/>
    <p:sldLayoutId id="2147483709" r:id="rId26"/>
    <p:sldLayoutId id="2147483710" r:id="rId27"/>
    <p:sldLayoutId id="2147483698" r:id="rId28"/>
    <p:sldLayoutId id="2147483712" r:id="rId29"/>
  </p:sldLayoutIdLst>
  <p:hf sldNum="0" hdr="0" dt="0"/>
  <p:txStyles>
    <p:titleStyle>
      <a:lvl1pPr algn="l" defTabSz="685800" rtl="0" eaLnBrk="1" latinLnBrk="0" hangingPunct="1">
        <a:lnSpc>
          <a:spcPct val="90000"/>
        </a:lnSpc>
        <a:spcBef>
          <a:spcPct val="0"/>
        </a:spcBef>
        <a:buNone/>
        <a:defRPr sz="4000" b="0" i="0" kern="1200">
          <a:solidFill>
            <a:schemeClr val="accent2"/>
          </a:solidFill>
          <a:latin typeface="+mj-lt"/>
          <a:ea typeface="+mj-ea"/>
          <a:cs typeface="Calibri" panose="020F0502020204030204" pitchFamily="34" charset="0"/>
        </a:defRPr>
      </a:lvl1pPr>
    </p:titleStyle>
    <p:bodyStyle>
      <a:lvl1pPr marL="219456" indent="-219456" algn="l" defTabSz="685800" rtl="0" eaLnBrk="1" latinLnBrk="0" hangingPunct="1">
        <a:lnSpc>
          <a:spcPct val="90000"/>
        </a:lnSpc>
        <a:spcBef>
          <a:spcPts val="75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29.wmf"/><Relationship Id="rId7" Type="http://schemas.openxmlformats.org/officeDocument/2006/relationships/image" Target="../media/image31.wmf"/><Relationship Id="rId2" Type="http://schemas.openxmlformats.org/officeDocument/2006/relationships/oleObject" Target="../embeddings/oleObject3.bin"/><Relationship Id="rId1" Type="http://schemas.openxmlformats.org/officeDocument/2006/relationships/slideLayout" Target="../slideLayouts/slideLayout5.xml"/><Relationship Id="rId6" Type="http://schemas.openxmlformats.org/officeDocument/2006/relationships/oleObject" Target="../embeddings/oleObject5.bin"/><Relationship Id="rId5" Type="http://schemas.openxmlformats.org/officeDocument/2006/relationships/image" Target="../media/image30.wmf"/><Relationship Id="rId4" Type="http://schemas.openxmlformats.org/officeDocument/2006/relationships/oleObject" Target="../embeddings/oleObject4.bin"/><Relationship Id="rId9" Type="http://schemas.openxmlformats.org/officeDocument/2006/relationships/image" Target="../media/image32.w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38.wmf"/><Relationship Id="rId3" Type="http://schemas.openxmlformats.org/officeDocument/2006/relationships/image" Target="../media/image33.wmf"/><Relationship Id="rId7" Type="http://schemas.openxmlformats.org/officeDocument/2006/relationships/image" Target="../media/image35.wmf"/><Relationship Id="rId12" Type="http://schemas.openxmlformats.org/officeDocument/2006/relationships/oleObject" Target="../embeddings/oleObject12.bin"/><Relationship Id="rId2" Type="http://schemas.openxmlformats.org/officeDocument/2006/relationships/oleObject" Target="../embeddings/oleObject7.bin"/><Relationship Id="rId1" Type="http://schemas.openxmlformats.org/officeDocument/2006/relationships/slideLayout" Target="../slideLayouts/slideLayout5.xml"/><Relationship Id="rId6" Type="http://schemas.openxmlformats.org/officeDocument/2006/relationships/oleObject" Target="../embeddings/oleObject9.bin"/><Relationship Id="rId11" Type="http://schemas.openxmlformats.org/officeDocument/2006/relationships/image" Target="../media/image37.wmf"/><Relationship Id="rId5" Type="http://schemas.openxmlformats.org/officeDocument/2006/relationships/image" Target="../media/image34.wmf"/><Relationship Id="rId15" Type="http://schemas.openxmlformats.org/officeDocument/2006/relationships/image" Target="../media/image39.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36.wmf"/><Relationship Id="rId14" Type="http://schemas.openxmlformats.org/officeDocument/2006/relationships/oleObject" Target="../embeddings/oleObject13.bin"/></Relationships>
</file>

<file path=ppt/slides/_rels/slide38.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oleObject" Target="../embeddings/oleObject14.bin"/><Relationship Id="rId1" Type="http://schemas.openxmlformats.org/officeDocument/2006/relationships/slideLayout" Target="../slideLayouts/slideLayout5.xml"/><Relationship Id="rId5" Type="http://schemas.openxmlformats.org/officeDocument/2006/relationships/image" Target="../media/image41.wmf"/><Relationship Id="rId4" Type="http://schemas.openxmlformats.org/officeDocument/2006/relationships/oleObject" Target="../embeddings/oleObject15.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5.wmf"/><Relationship Id="rId5" Type="http://schemas.openxmlformats.org/officeDocument/2006/relationships/oleObject" Target="../embeddings/oleObject2.bin"/><Relationship Id="rId4" Type="http://schemas.openxmlformats.org/officeDocument/2006/relationships/image" Target="../media/image4.wmf"/></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5EEFAE5-F1E1-43AC-9776-CC1BA719C881}"/>
              </a:ext>
            </a:extLst>
          </p:cNvPr>
          <p:cNvSpPr>
            <a:spLocks noGrp="1"/>
          </p:cNvSpPr>
          <p:nvPr>
            <p:ph type="ctrTitle"/>
          </p:nvPr>
        </p:nvSpPr>
        <p:spPr>
          <a:xfrm>
            <a:off x="332509" y="338755"/>
            <a:ext cx="8470670" cy="1341596"/>
          </a:xfrm>
        </p:spPr>
        <p:txBody>
          <a:bodyPr>
            <a:noAutofit/>
          </a:bodyPr>
          <a:lstStyle/>
          <a:p>
            <a:pPr>
              <a:lnSpc>
                <a:spcPct val="100000"/>
              </a:lnSpc>
            </a:pPr>
            <a:r>
              <a:rPr lang="en-US" sz="5400" dirty="0">
                <a:latin typeface="Calibri" pitchFamily="34" charset="0"/>
              </a:rPr>
              <a:t>Financial Accounting</a:t>
            </a:r>
            <a:endParaRPr lang="en-IN" sz="5400" dirty="0"/>
          </a:p>
        </p:txBody>
      </p:sp>
      <p:sp>
        <p:nvSpPr>
          <p:cNvPr id="16" name="Subtitle 15">
            <a:extLst>
              <a:ext uri="{FF2B5EF4-FFF2-40B4-BE49-F238E27FC236}">
                <a16:creationId xmlns:a16="http://schemas.microsoft.com/office/drawing/2014/main" id="{35318545-96F9-4BD6-917E-204635EAB2DB}"/>
              </a:ext>
            </a:extLst>
          </p:cNvPr>
          <p:cNvSpPr>
            <a:spLocks noGrp="1"/>
          </p:cNvSpPr>
          <p:nvPr>
            <p:ph type="subTitle" idx="1"/>
          </p:nvPr>
        </p:nvSpPr>
        <p:spPr>
          <a:xfrm>
            <a:off x="340821" y="1680351"/>
            <a:ext cx="8470670" cy="579791"/>
          </a:xfrm>
        </p:spPr>
        <p:txBody>
          <a:bodyPr>
            <a:normAutofit/>
          </a:bodyPr>
          <a:lstStyle/>
          <a:p>
            <a:pPr>
              <a:lnSpc>
                <a:spcPct val="100000"/>
              </a:lnSpc>
            </a:pPr>
            <a:r>
              <a:rPr lang="en-US" sz="2800" dirty="0">
                <a:latin typeface="Calibri" panose="020F0502020204030204" pitchFamily="34" charset="0"/>
                <a:cs typeface="Calibri" panose="020F0502020204030204" pitchFamily="34" charset="0"/>
              </a:rPr>
              <a:t>IFRS 5</a:t>
            </a:r>
            <a:r>
              <a:rPr lang="en-US" sz="2800" baseline="30000" dirty="0">
                <a:latin typeface="Calibri" panose="020F0502020204030204" pitchFamily="34" charset="0"/>
                <a:cs typeface="Calibri" panose="020F0502020204030204" pitchFamily="34" charset="0"/>
              </a:rPr>
              <a:t>th</a:t>
            </a:r>
            <a:r>
              <a:rPr lang="en-US" sz="2800" dirty="0">
                <a:latin typeface="Calibri" panose="020F0502020204030204" pitchFamily="34" charset="0"/>
                <a:cs typeface="Calibri" panose="020F0502020204030204" pitchFamily="34" charset="0"/>
              </a:rPr>
              <a:t> Edition</a:t>
            </a:r>
          </a:p>
        </p:txBody>
      </p:sp>
      <p:sp>
        <p:nvSpPr>
          <p:cNvPr id="17" name="Content Placeholder 16">
            <a:extLst>
              <a:ext uri="{FF2B5EF4-FFF2-40B4-BE49-F238E27FC236}">
                <a16:creationId xmlns:a16="http://schemas.microsoft.com/office/drawing/2014/main" id="{6D6F9A41-82B0-4801-A978-EBFF13E9A989}"/>
              </a:ext>
            </a:extLst>
          </p:cNvPr>
          <p:cNvSpPr>
            <a:spLocks noGrp="1"/>
          </p:cNvSpPr>
          <p:nvPr>
            <p:ph sz="quarter" idx="24"/>
          </p:nvPr>
        </p:nvSpPr>
        <p:spPr>
          <a:xfrm>
            <a:off x="336550" y="2359282"/>
            <a:ext cx="8470900" cy="603504"/>
          </a:xfrm>
        </p:spPr>
        <p:txBody>
          <a:bodyPr/>
          <a:lstStyle/>
          <a:p>
            <a:pPr>
              <a:lnSpc>
                <a:spcPct val="100000"/>
              </a:lnSpc>
            </a:pPr>
            <a:r>
              <a:rPr lang="en-US" sz="3400" dirty="0"/>
              <a:t>Weygandt ● Kimmel</a:t>
            </a:r>
          </a:p>
        </p:txBody>
      </p:sp>
      <p:sp>
        <p:nvSpPr>
          <p:cNvPr id="18" name="Content Placeholder 17">
            <a:extLst>
              <a:ext uri="{FF2B5EF4-FFF2-40B4-BE49-F238E27FC236}">
                <a16:creationId xmlns:a16="http://schemas.microsoft.com/office/drawing/2014/main" id="{1B8636B7-78E2-4643-B342-446D928DC8B1}"/>
              </a:ext>
            </a:extLst>
          </p:cNvPr>
          <p:cNvSpPr>
            <a:spLocks noGrp="1"/>
          </p:cNvSpPr>
          <p:nvPr>
            <p:ph sz="quarter" idx="25"/>
          </p:nvPr>
        </p:nvSpPr>
        <p:spPr>
          <a:xfrm>
            <a:off x="336550" y="3544629"/>
            <a:ext cx="8470900" cy="668222"/>
          </a:xfrm>
        </p:spPr>
        <p:txBody>
          <a:bodyPr>
            <a:normAutofit/>
          </a:bodyPr>
          <a:lstStyle/>
          <a:p>
            <a:pPr>
              <a:lnSpc>
                <a:spcPct val="100000"/>
              </a:lnSpc>
            </a:pPr>
            <a:r>
              <a:rPr lang="en-US" sz="3200" b="1" spc="200" dirty="0">
                <a:solidFill>
                  <a:schemeClr val="accent2"/>
                </a:solidFill>
                <a:latin typeface="Calibri" panose="020F0502020204030204" pitchFamily="34" charset="0"/>
                <a:cs typeface="Calibri" panose="020F0502020204030204" pitchFamily="34" charset="0"/>
              </a:rPr>
              <a:t>Chapter 15</a:t>
            </a:r>
          </a:p>
        </p:txBody>
      </p:sp>
      <p:sp>
        <p:nvSpPr>
          <p:cNvPr id="19" name="Content Placeholder 18">
            <a:extLst>
              <a:ext uri="{FF2B5EF4-FFF2-40B4-BE49-F238E27FC236}">
                <a16:creationId xmlns:a16="http://schemas.microsoft.com/office/drawing/2014/main" id="{30A53EF8-8921-4E18-AD00-1CD137A56C16}"/>
              </a:ext>
            </a:extLst>
          </p:cNvPr>
          <p:cNvSpPr>
            <a:spLocks noGrp="1"/>
          </p:cNvSpPr>
          <p:nvPr>
            <p:ph sz="quarter" idx="26"/>
          </p:nvPr>
        </p:nvSpPr>
        <p:spPr>
          <a:xfrm>
            <a:off x="336550" y="4644248"/>
            <a:ext cx="8470900" cy="1093611"/>
          </a:xfrm>
        </p:spPr>
        <p:txBody>
          <a:bodyPr/>
          <a:lstStyle/>
          <a:p>
            <a:r>
              <a:rPr lang="en-US" sz="4000" b="0" spc="0" dirty="0">
                <a:solidFill>
                  <a:schemeClr val="accent3"/>
                </a:solidFill>
              </a:rPr>
              <a:t>Financial Analysis: The Big Picture</a:t>
            </a:r>
          </a:p>
        </p:txBody>
      </p:sp>
      <p:sp>
        <p:nvSpPr>
          <p:cNvPr id="20" name="Content Placeholder 19">
            <a:extLst>
              <a:ext uri="{FF2B5EF4-FFF2-40B4-BE49-F238E27FC236}">
                <a16:creationId xmlns:a16="http://schemas.microsoft.com/office/drawing/2014/main" id="{24B2E272-E59A-4FB8-8035-4B6B789B647E}"/>
              </a:ext>
            </a:extLst>
          </p:cNvPr>
          <p:cNvSpPr>
            <a:spLocks noGrp="1"/>
          </p:cNvSpPr>
          <p:nvPr>
            <p:ph sz="quarter" idx="28"/>
          </p:nvPr>
        </p:nvSpPr>
        <p:spPr>
          <a:xfrm>
            <a:off x="897359" y="5883242"/>
            <a:ext cx="7349282" cy="277812"/>
          </a:xfrm>
        </p:spPr>
        <p:txBody>
          <a:bodyPr/>
          <a:lstStyle/>
          <a:p>
            <a:pPr algn="l"/>
            <a:r>
              <a:rPr lang="en-US" dirty="0">
                <a:solidFill>
                  <a:schemeClr val="bg1"/>
                </a:solidFill>
              </a:rPr>
              <a:t>This slide deck contains animations. Please disable animations if they cause issues with your device.</a:t>
            </a:r>
          </a:p>
        </p:txBody>
      </p:sp>
      <p:sp>
        <p:nvSpPr>
          <p:cNvPr id="8" name="TextBox 7">
            <a:extLst>
              <a:ext uri="{FF2B5EF4-FFF2-40B4-BE49-F238E27FC236}">
                <a16:creationId xmlns:a16="http://schemas.microsoft.com/office/drawing/2014/main" id="{065FB038-875E-A619-C8A6-856201F3C879}"/>
              </a:ext>
            </a:extLst>
          </p:cNvPr>
          <p:cNvSpPr txBox="1"/>
          <p:nvPr/>
        </p:nvSpPr>
        <p:spPr>
          <a:xfrm>
            <a:off x="2301498" y="6477000"/>
            <a:ext cx="44958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accent6">
                    <a:lumMod val="75000"/>
                  </a:schemeClr>
                </a:solidFill>
                <a:effectLst/>
                <a:latin typeface="Calibri" panose="020F0502020204030204" pitchFamily="34" charset="0"/>
              </a:rPr>
              <a:t>Copyright © John Wiley &amp; Sons, Inc.</a:t>
            </a:r>
            <a:endParaRPr lang="en-US" sz="1400" dirty="0">
              <a:solidFill>
                <a:schemeClr val="accent6">
                  <a:lumMod val="75000"/>
                </a:schemeClr>
              </a:solidFill>
            </a:endParaRPr>
          </a:p>
        </p:txBody>
      </p:sp>
    </p:spTree>
    <p:extLst>
      <p:ext uri="{BB962C8B-B14F-4D97-AF65-F5344CB8AC3E}">
        <p14:creationId xmlns:p14="http://schemas.microsoft.com/office/powerpoint/2010/main" val="1678023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AB02D1-45FE-DF2B-E569-18A117EB9B4E}"/>
              </a:ext>
            </a:extLst>
          </p:cNvPr>
          <p:cNvSpPr>
            <a:spLocks noGrp="1"/>
          </p:cNvSpPr>
          <p:nvPr>
            <p:ph type="title"/>
          </p:nvPr>
        </p:nvSpPr>
        <p:spPr/>
        <p:txBody>
          <a:bodyPr>
            <a:noAutofit/>
          </a:bodyPr>
          <a:lstStyle/>
          <a:p>
            <a:r>
              <a:rPr lang="en-US" dirty="0"/>
              <a:t>Vertical Analysis – Statement of Financial Position</a:t>
            </a:r>
            <a:endParaRPr lang="en-IN" dirty="0"/>
          </a:p>
        </p:txBody>
      </p:sp>
      <p:pic>
        <p:nvPicPr>
          <p:cNvPr id="7" name="Picture Placeholder 6" descr="An illustration of a condensed statement of financial position. The statement presents a three-line heading consisting of the name of the company, Quality Department Store; type of statement, Condensed Statements of Financial Position; the date at which the statement is prepared, December 31. This illustration presents 3 subsections listed below. There are 5 columns, the first presenting account names, and the other four column headers as: 2025: Amount, Percent; 2024: Amount, Percent. There are 3 sections. The first section is the Assets section of the balance sheet, with the label, Assets, left aligned and shown in bold type. The following account names are listed in this section with the respective amounts listed in the numeric columns: Intangible assets: Amount, Euro 15,000; Percent, 0.8%; Amount, Euro 17,500; Percent, negative 1.1%; Plant assets (net): Amount, 800,000; Percent, 43.6%; Amount, 632,500; Percent, 39.7%; Current assets: Amount, 1,020,000; Percent, 55.6%; Amount, 945,000; Percent, 59.2%; The total is presented in the numeric columns as: Amount, Euro 1,835,000; Percent, 100.0%; Amount, Euro 1,595,000; Percent, 100.0%;, with the label, Total assets, listed with slight indention in the first column. The second section is the Equity section of the balance sheet, with the label, Equity, left aligned and shown in bold type. The following account names are listed in this section with the respective amounts listed in the numeric columns: Share Capital-Ordinary, Euro 1 par: Amount, Euro 275,400; Percent, 15.0%; Amount, Euro 270,000; Percent, 16.9%; Retained earnings: Amount, 727,600; Percent, 39.7%; Amount, 525,000; Percent, 32.9%; The total is presented in the numeric columns as: Amount, 1,003,000; Percent, 54.7%; Amount, 795,000; Percent, 49.8%, with the label, Total equity, listed in the first column. The third section is the Liabilities section of the balance sheet, with the label, Liabilities, left aligned and shown in bold type. The following account names are listed in this section with the respective amounts listed in the numeric columns: Non-current liabilities: Amount, Euro 487,500; Percent, 26.5%; Amount, Euro 497,000; Percent, 31.2%; Current liabilities: Amount, 344,500; Percent, 18.8%; Amount, 303,000; Percent, 19.0%; The total is presented in the numeric columns as: Amount, 832,000; Percent, 45.3%; Amount, 800,000; Percent, 50.2%, with the label, Total liabilities, listed in the first column. The label of: Total equity and liabilities, is presented in the first column, with the totals of: Amount, Euro 1,835,000; Percent, 100.0%; Amount, Euro 1,595,000; Percent, 100.0%, presented in the second numeric column and the final total. The values in the percent column are highlighted.">
            <a:extLst>
              <a:ext uri="{FF2B5EF4-FFF2-40B4-BE49-F238E27FC236}">
                <a16:creationId xmlns:a16="http://schemas.microsoft.com/office/drawing/2014/main" id="{B1699E61-8B2A-9FFB-0865-31F59B4C2A31}"/>
              </a:ext>
            </a:extLst>
          </p:cNvPr>
          <p:cNvPicPr>
            <a:picLocks noGrp="1" noChangeAspect="1"/>
          </p:cNvPicPr>
          <p:nvPr>
            <p:ph type="pic" sz="quarter" idx="17"/>
          </p:nvPr>
        </p:nvPicPr>
        <p:blipFill rotWithShape="1">
          <a:blip r:embed="rId2"/>
          <a:stretch/>
        </p:blipFill>
        <p:spPr>
          <a:xfrm>
            <a:off x="1689484" y="1525382"/>
            <a:ext cx="5764054" cy="4462913"/>
          </a:xfrm>
          <a:prstGeom prst="rect">
            <a:avLst/>
          </a:prstGeom>
        </p:spPr>
      </p:pic>
      <p:sp>
        <p:nvSpPr>
          <p:cNvPr id="6" name="Content Placeholder 5">
            <a:extLst>
              <a:ext uri="{FF2B5EF4-FFF2-40B4-BE49-F238E27FC236}">
                <a16:creationId xmlns:a16="http://schemas.microsoft.com/office/drawing/2014/main" id="{2D697E10-C31D-86F5-6D1C-4ED06D20474C}"/>
              </a:ext>
            </a:extLst>
          </p:cNvPr>
          <p:cNvSpPr>
            <a:spLocks noGrp="1"/>
          </p:cNvSpPr>
          <p:nvPr>
            <p:ph sz="quarter" idx="12"/>
          </p:nvPr>
        </p:nvSpPr>
        <p:spPr>
          <a:xfrm>
            <a:off x="513862" y="5994245"/>
            <a:ext cx="8115301" cy="435832"/>
          </a:xfrm>
        </p:spPr>
        <p:txBody>
          <a:bodyPr>
            <a:normAutofit/>
          </a:bodyPr>
          <a:lstStyle/>
          <a:p>
            <a:pPr marL="0" indent="0">
              <a:buNone/>
            </a:pPr>
            <a:r>
              <a:rPr lang="en-US" sz="2000" b="1" dirty="0"/>
              <a:t>Illustration 15.8: </a:t>
            </a:r>
            <a:r>
              <a:rPr lang="en-US" sz="2000" dirty="0"/>
              <a:t>Vertical analysis of statements of financial position</a:t>
            </a:r>
          </a:p>
        </p:txBody>
      </p:sp>
      <p:sp>
        <p:nvSpPr>
          <p:cNvPr id="14" name="Content Placeholder 5">
            <a:extLst>
              <a:ext uri="{FF2B5EF4-FFF2-40B4-BE49-F238E27FC236}">
                <a16:creationId xmlns:a16="http://schemas.microsoft.com/office/drawing/2014/main" id="{102CF6F4-6702-DFBB-5EB6-11A5F5C39F74}"/>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3866032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454441"/>
            <a:ext cx="8115301" cy="1684421"/>
          </a:xfrm>
        </p:spPr>
        <p:txBody>
          <a:bodyPr>
            <a:noAutofit/>
          </a:bodyPr>
          <a:lstStyle/>
          <a:p>
            <a:r>
              <a:rPr lang="en-GB" dirty="0"/>
              <a:t>Learning Objective 2</a:t>
            </a:r>
            <a:br>
              <a:rPr lang="en-GB" dirty="0"/>
            </a:br>
            <a:r>
              <a:rPr lang="en-US" dirty="0"/>
              <a:t>Analyze a Company’s Performance Using Ratio Analysis.</a:t>
            </a:r>
            <a:endParaRPr lang="en-IN" dirty="0"/>
          </a:p>
        </p:txBody>
      </p:sp>
      <p:sp>
        <p:nvSpPr>
          <p:cNvPr id="7" name="Content Placeholder 5">
            <a:extLst>
              <a:ext uri="{FF2B5EF4-FFF2-40B4-BE49-F238E27FC236}">
                <a16:creationId xmlns:a16="http://schemas.microsoft.com/office/drawing/2014/main" id="{484BD50F-5422-F835-CEFF-EE7AACE7890D}"/>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425342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498E0-3139-32B7-77D1-4FFF63F2ACBE}"/>
              </a:ext>
            </a:extLst>
          </p:cNvPr>
          <p:cNvSpPr>
            <a:spLocks noGrp="1"/>
          </p:cNvSpPr>
          <p:nvPr>
            <p:ph type="title"/>
          </p:nvPr>
        </p:nvSpPr>
        <p:spPr/>
        <p:txBody>
          <a:bodyPr>
            <a:normAutofit/>
          </a:bodyPr>
          <a:lstStyle/>
          <a:p>
            <a:r>
              <a:rPr lang="en-IN" dirty="0"/>
              <a:t>Ratio Analysis</a:t>
            </a:r>
          </a:p>
        </p:txBody>
      </p:sp>
      <p:sp>
        <p:nvSpPr>
          <p:cNvPr id="6" name="Content Placeholder 5">
            <a:extLst>
              <a:ext uri="{FF2B5EF4-FFF2-40B4-BE49-F238E27FC236}">
                <a16:creationId xmlns:a16="http://schemas.microsoft.com/office/drawing/2014/main" id="{8E1F5C55-E5F8-C229-D9B5-A07B5D40BB6A}"/>
              </a:ext>
            </a:extLst>
          </p:cNvPr>
          <p:cNvSpPr>
            <a:spLocks noGrp="1"/>
          </p:cNvSpPr>
          <p:nvPr>
            <p:ph sz="quarter" idx="12"/>
          </p:nvPr>
        </p:nvSpPr>
        <p:spPr>
          <a:xfrm>
            <a:off x="513862" y="1250619"/>
            <a:ext cx="8115301" cy="987566"/>
          </a:xfrm>
        </p:spPr>
        <p:txBody>
          <a:bodyPr>
            <a:normAutofit/>
          </a:bodyPr>
          <a:lstStyle/>
          <a:p>
            <a:pPr marL="0" indent="0">
              <a:buNone/>
            </a:pPr>
            <a:r>
              <a:rPr lang="en-US" dirty="0">
                <a:solidFill>
                  <a:schemeClr val="accent2"/>
                </a:solidFill>
              </a:rPr>
              <a:t>Ratio analysis </a:t>
            </a:r>
            <a:r>
              <a:rPr lang="en-US" dirty="0"/>
              <a:t>expresses the relationship among selected items of financial statement data.</a:t>
            </a:r>
          </a:p>
        </p:txBody>
      </p:sp>
      <p:pic>
        <p:nvPicPr>
          <p:cNvPr id="7" name="Picture Placeholder 6" descr="Three illustrations depict the classifications of financial ratios, each presented with a corresponding text. The first illustration on the left presents currency notes falling out of a man's jacket. The corresponding text titled, Liquidity Ratios, reads, Measure short-term ability of the company to pay its maturing obligations and to meet unexpected needs for cash. The second illustration on the left presents an equation that reads, Revenues displayed by a currency note minus Expenses displayed by a currency note equals Net Income displayed by a pot filled with coins. The corresponding text titled, Profitability Ratios, reads, Measure the income or operating success of a company for a given period of time. The third illustration on the left presents a True Grit company founded in 1892. The corresponding text titled, Solvency Ratios, reads, Measure the ability of the company to survive over a long period of time.">
            <a:extLst>
              <a:ext uri="{FF2B5EF4-FFF2-40B4-BE49-F238E27FC236}">
                <a16:creationId xmlns:a16="http://schemas.microsoft.com/office/drawing/2014/main" id="{329EB619-1C7C-644E-3693-30E2C3492168}"/>
              </a:ext>
            </a:extLst>
          </p:cNvPr>
          <p:cNvPicPr>
            <a:picLocks noGrp="1" noChangeAspect="1"/>
          </p:cNvPicPr>
          <p:nvPr>
            <p:ph type="pic" sz="quarter" idx="17"/>
          </p:nvPr>
        </p:nvPicPr>
        <p:blipFill rotWithShape="1">
          <a:blip r:embed="rId2"/>
          <a:stretch/>
        </p:blipFill>
        <p:spPr>
          <a:xfrm>
            <a:off x="1096556" y="2238185"/>
            <a:ext cx="6950888" cy="3597459"/>
          </a:xfrm>
          <a:prstGeom prst="rect">
            <a:avLst/>
          </a:prstGeom>
        </p:spPr>
      </p:pic>
      <p:sp>
        <p:nvSpPr>
          <p:cNvPr id="9" name="Content Placeholder 8">
            <a:extLst>
              <a:ext uri="{FF2B5EF4-FFF2-40B4-BE49-F238E27FC236}">
                <a16:creationId xmlns:a16="http://schemas.microsoft.com/office/drawing/2014/main" id="{68EAA0DB-A0AF-8120-2AF8-94F2E79DBE52}"/>
              </a:ext>
            </a:extLst>
          </p:cNvPr>
          <p:cNvSpPr>
            <a:spLocks noGrp="1"/>
          </p:cNvSpPr>
          <p:nvPr>
            <p:ph sz="quarter" idx="18"/>
          </p:nvPr>
        </p:nvSpPr>
        <p:spPr>
          <a:xfrm>
            <a:off x="592138" y="6032500"/>
            <a:ext cx="8037512" cy="365125"/>
          </a:xfrm>
        </p:spPr>
        <p:txBody>
          <a:bodyPr>
            <a:normAutofit fontScale="92500" lnSpcReduction="10000"/>
          </a:bodyPr>
          <a:lstStyle/>
          <a:p>
            <a:pPr marL="0" indent="0">
              <a:buNone/>
            </a:pPr>
            <a:r>
              <a:rPr lang="fr-FR" sz="2000" b="1" dirty="0"/>
              <a:t>Illustration 15.11: </a:t>
            </a:r>
            <a:r>
              <a:rPr lang="fr-FR" sz="2000" dirty="0"/>
              <a:t>Financial ratio classifications</a:t>
            </a:r>
          </a:p>
        </p:txBody>
      </p:sp>
      <p:sp>
        <p:nvSpPr>
          <p:cNvPr id="14" name="Content Placeholder 5">
            <a:extLst>
              <a:ext uri="{FF2B5EF4-FFF2-40B4-BE49-F238E27FC236}">
                <a16:creationId xmlns:a16="http://schemas.microsoft.com/office/drawing/2014/main" id="{6529060E-E162-F4EE-4287-4E63A1FBD4AA}"/>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637527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1D20B-A358-FD4F-2250-1ED3FC5A55EC}"/>
              </a:ext>
            </a:extLst>
          </p:cNvPr>
          <p:cNvSpPr>
            <a:spLocks noGrp="1"/>
          </p:cNvSpPr>
          <p:nvPr>
            <p:ph type="title"/>
          </p:nvPr>
        </p:nvSpPr>
        <p:spPr/>
        <p:txBody>
          <a:bodyPr/>
          <a:lstStyle/>
          <a:p>
            <a:r>
              <a:rPr lang="en-US" dirty="0"/>
              <a:t>Fundamental Analysis</a:t>
            </a:r>
          </a:p>
        </p:txBody>
      </p:sp>
      <p:pic>
        <p:nvPicPr>
          <p:cNvPr id="13" name="Picture 12">
            <a:extLst>
              <a:ext uri="{FF2B5EF4-FFF2-40B4-BE49-F238E27FC236}">
                <a16:creationId xmlns:a16="http://schemas.microsoft.com/office/drawing/2014/main" id="{9C0E3B4C-74EA-8852-6E4F-FF092907CBDC}"/>
              </a:ext>
            </a:extLst>
          </p:cNvPr>
          <p:cNvPicPr>
            <a:picLocks noChangeAspect="1"/>
          </p:cNvPicPr>
          <p:nvPr/>
        </p:nvPicPr>
        <p:blipFill>
          <a:blip r:embed="rId2"/>
          <a:stretch>
            <a:fillRect/>
          </a:stretch>
        </p:blipFill>
        <p:spPr>
          <a:xfrm>
            <a:off x="5728566" y="1074656"/>
            <a:ext cx="3319874" cy="4963212"/>
          </a:xfrm>
          <a:prstGeom prst="rect">
            <a:avLst/>
          </a:prstGeom>
        </p:spPr>
      </p:pic>
      <p:sp>
        <p:nvSpPr>
          <p:cNvPr id="14" name="TextBox 13">
            <a:extLst>
              <a:ext uri="{FF2B5EF4-FFF2-40B4-BE49-F238E27FC236}">
                <a16:creationId xmlns:a16="http://schemas.microsoft.com/office/drawing/2014/main" id="{2A5B07DC-79EB-3A01-2107-6AA98FC67E9C}"/>
              </a:ext>
            </a:extLst>
          </p:cNvPr>
          <p:cNvSpPr txBox="1"/>
          <p:nvPr/>
        </p:nvSpPr>
        <p:spPr>
          <a:xfrm>
            <a:off x="514353" y="1555423"/>
            <a:ext cx="4340451" cy="4524315"/>
          </a:xfrm>
          <a:prstGeom prst="rect">
            <a:avLst/>
          </a:prstGeom>
          <a:noFill/>
        </p:spPr>
        <p:txBody>
          <a:bodyPr wrap="square" rtlCol="0">
            <a:spAutoFit/>
          </a:bodyPr>
          <a:lstStyle/>
          <a:p>
            <a:pPr marL="285750" indent="-285750">
              <a:buFont typeface="Arial" panose="020B0604020202020204" pitchFamily="34" charset="0"/>
              <a:buChar char="•"/>
            </a:pPr>
            <a:r>
              <a:rPr lang="en-US" dirty="0"/>
              <a:t>Fundamental investing is an investment method that replies on analyzing a firm’s fundamentals. The goal is to </a:t>
            </a:r>
            <a:r>
              <a:rPr lang="en-US" dirty="0">
                <a:solidFill>
                  <a:srgbClr val="FF0000"/>
                </a:solidFill>
              </a:rPr>
              <a:t>attempt to tease out the intrinsic value of a stock </a:t>
            </a:r>
            <a:r>
              <a:rPr lang="en-US" dirty="0"/>
              <a:t>rather than try to figure out if it's going to go up or down. </a:t>
            </a:r>
          </a:p>
          <a:p>
            <a:pPr marL="285750" indent="-285750">
              <a:buFont typeface="Arial" panose="020B0604020202020204" pitchFamily="34" charset="0"/>
              <a:buChar char="•"/>
            </a:pPr>
            <a:r>
              <a:rPr lang="en-US" dirty="0"/>
              <a:t>It is in contrast to </a:t>
            </a:r>
            <a:r>
              <a:rPr lang="en-US" altLang="zh-CN" dirty="0"/>
              <a:t>some other investment strategies, such as </a:t>
            </a:r>
            <a:r>
              <a:rPr lang="en-US" dirty="0"/>
              <a:t>quant investing or event driven investing. </a:t>
            </a:r>
          </a:p>
          <a:p>
            <a:pPr marL="285750" indent="-285750">
              <a:buFont typeface="Arial" panose="020B0604020202020204" pitchFamily="34" charset="0"/>
              <a:buChar char="•"/>
            </a:pPr>
            <a:r>
              <a:rPr lang="en-US" dirty="0"/>
              <a:t>It is used by long-term investors like Warren Buffett, or by many equity analysts.</a:t>
            </a:r>
          </a:p>
          <a:p>
            <a:pPr marL="285750" indent="-285750">
              <a:buFont typeface="Arial" panose="020B0604020202020204" pitchFamily="34" charset="0"/>
              <a:buChar char="•"/>
            </a:pPr>
            <a:r>
              <a:rPr lang="en-US" dirty="0"/>
              <a:t>Ratio analysis is a very important part of fundamental analysis.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1655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AB02D1-45FE-DF2B-E569-18A117EB9B4E}"/>
              </a:ext>
            </a:extLst>
          </p:cNvPr>
          <p:cNvSpPr>
            <a:spLocks noGrp="1"/>
          </p:cNvSpPr>
          <p:nvPr>
            <p:ph type="title"/>
          </p:nvPr>
        </p:nvSpPr>
        <p:spPr/>
        <p:txBody>
          <a:bodyPr>
            <a:noAutofit/>
          </a:bodyPr>
          <a:lstStyle/>
          <a:p>
            <a:r>
              <a:rPr lang="en-US" dirty="0"/>
              <a:t>Basics of Financial Statement Analysis</a:t>
            </a:r>
            <a:endParaRPr lang="en-IN" dirty="0"/>
          </a:p>
        </p:txBody>
      </p:sp>
      <p:sp>
        <p:nvSpPr>
          <p:cNvPr id="14" name="Content Placeholder 5">
            <a:extLst>
              <a:ext uri="{FF2B5EF4-FFF2-40B4-BE49-F238E27FC236}">
                <a16:creationId xmlns:a16="http://schemas.microsoft.com/office/drawing/2014/main" id="{44DE0723-0C48-76A1-7E77-CC02A37A6EC3}"/>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
        <p:nvSpPr>
          <p:cNvPr id="6" name="TextBox 5">
            <a:extLst>
              <a:ext uri="{FF2B5EF4-FFF2-40B4-BE49-F238E27FC236}">
                <a16:creationId xmlns:a16="http://schemas.microsoft.com/office/drawing/2014/main" id="{B5439350-E200-D306-45D1-2F03FB59045E}"/>
              </a:ext>
            </a:extLst>
          </p:cNvPr>
          <p:cNvSpPr txBox="1"/>
          <p:nvPr/>
        </p:nvSpPr>
        <p:spPr>
          <a:xfrm>
            <a:off x="514353" y="1555423"/>
            <a:ext cx="7470772" cy="3785652"/>
          </a:xfrm>
          <a:prstGeom prst="rect">
            <a:avLst/>
          </a:prstGeom>
          <a:noFill/>
        </p:spPr>
        <p:txBody>
          <a:bodyPr wrap="square" rtlCol="0">
            <a:spAutoFit/>
          </a:bodyPr>
          <a:lstStyle/>
          <a:p>
            <a:pPr marL="285750" indent="-285750">
              <a:buFont typeface="Arial" panose="020B0604020202020204" pitchFamily="34" charset="0"/>
              <a:buChar char="•"/>
            </a:pPr>
            <a:r>
              <a:rPr lang="en-US" sz="2500" dirty="0"/>
              <a:t>Imagine you are working as an investment analyst at a mutual fund. </a:t>
            </a:r>
          </a:p>
          <a:p>
            <a:pPr marL="285750" indent="-285750">
              <a:buFont typeface="Arial" panose="020B0604020202020204" pitchFamily="34" charset="0"/>
              <a:buChar char="•"/>
            </a:pPr>
            <a:endParaRPr lang="en-US" sz="2500" dirty="0"/>
          </a:p>
          <a:p>
            <a:pPr marL="285750" indent="-285750">
              <a:buFont typeface="Arial" panose="020B0604020202020204" pitchFamily="34" charset="0"/>
              <a:buChar char="•"/>
            </a:pPr>
            <a:r>
              <a:rPr lang="en-US" sz="2500" dirty="0"/>
              <a:t>Your client asks you: should I invest in Tesla? </a:t>
            </a:r>
          </a:p>
          <a:p>
            <a:pPr marL="285750" indent="-285750">
              <a:buFont typeface="Arial" panose="020B0604020202020204" pitchFamily="34" charset="0"/>
              <a:buChar char="•"/>
            </a:pPr>
            <a:endParaRPr lang="en-US" sz="2500" dirty="0"/>
          </a:p>
          <a:p>
            <a:pPr marL="285750" indent="-285750">
              <a:buFont typeface="Arial" panose="020B0604020202020204" pitchFamily="34" charset="0"/>
              <a:buChar char="•"/>
            </a:pPr>
            <a:r>
              <a:rPr lang="en-US" sz="2500" dirty="0"/>
              <a:t>How would you approach to this question?</a:t>
            </a:r>
          </a:p>
          <a:p>
            <a:pPr marL="285750" indent="-285750">
              <a:buFont typeface="Arial" panose="020B0604020202020204" pitchFamily="34" charset="0"/>
              <a:buChar char="•"/>
            </a:pPr>
            <a:endParaRPr lang="en-US" dirty="0"/>
          </a:p>
          <a:p>
            <a:endParaRPr lang="en-US" dirty="0"/>
          </a:p>
          <a:p>
            <a:endParaRPr lang="en-US" dirty="0"/>
          </a:p>
          <a:p>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2000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71E21-98B9-ED4E-201C-0942E8FC7F88}"/>
              </a:ext>
            </a:extLst>
          </p:cNvPr>
          <p:cNvSpPr>
            <a:spLocks noGrp="1"/>
          </p:cNvSpPr>
          <p:nvPr>
            <p:ph type="title"/>
          </p:nvPr>
        </p:nvSpPr>
        <p:spPr/>
        <p:txBody>
          <a:bodyPr/>
          <a:lstStyle/>
          <a:p>
            <a:r>
              <a:rPr lang="en-US" dirty="0"/>
              <a:t>Things you need to think about</a:t>
            </a:r>
          </a:p>
        </p:txBody>
      </p:sp>
      <p:sp>
        <p:nvSpPr>
          <p:cNvPr id="3" name="Content Placeholder 2">
            <a:extLst>
              <a:ext uri="{FF2B5EF4-FFF2-40B4-BE49-F238E27FC236}">
                <a16:creationId xmlns:a16="http://schemas.microsoft.com/office/drawing/2014/main" id="{66E3D2C0-3DA7-C37D-BFD5-71E49C14B19D}"/>
              </a:ext>
            </a:extLst>
          </p:cNvPr>
          <p:cNvSpPr>
            <a:spLocks noGrp="1"/>
          </p:cNvSpPr>
          <p:nvPr>
            <p:ph sz="quarter" idx="12"/>
          </p:nvPr>
        </p:nvSpPr>
        <p:spPr>
          <a:xfrm>
            <a:off x="513862" y="1424065"/>
            <a:ext cx="8115301" cy="4477114"/>
          </a:xfrm>
        </p:spPr>
        <p:txBody>
          <a:bodyPr>
            <a:normAutofit/>
          </a:bodyPr>
          <a:lstStyle/>
          <a:p>
            <a:pPr marL="0" indent="0">
              <a:buNone/>
            </a:pPr>
            <a:r>
              <a:rPr lang="en-US" dirty="0"/>
              <a:t>Firm fundamentals:</a:t>
            </a:r>
          </a:p>
          <a:p>
            <a:r>
              <a:rPr lang="en-US" b="1" dirty="0"/>
              <a:t>Liquidity</a:t>
            </a:r>
            <a:r>
              <a:rPr lang="en-US" dirty="0"/>
              <a:t>: Does Tesla have enough asset to cover its short-term liabilities?</a:t>
            </a:r>
          </a:p>
          <a:p>
            <a:r>
              <a:rPr lang="en-US" b="1" dirty="0"/>
              <a:t>Profitability</a:t>
            </a:r>
            <a:r>
              <a:rPr lang="en-US" dirty="0"/>
              <a:t>: is Tesla a profitable company?</a:t>
            </a:r>
          </a:p>
          <a:p>
            <a:r>
              <a:rPr lang="en-US" b="1" dirty="0"/>
              <a:t>Solvency</a:t>
            </a:r>
            <a:r>
              <a:rPr lang="en-US" dirty="0"/>
              <a:t>: what is Tesla’s bankruptcy risk?</a:t>
            </a:r>
          </a:p>
          <a:p>
            <a:r>
              <a:rPr lang="en-US" b="1" dirty="0"/>
              <a:t>Valuation</a:t>
            </a:r>
            <a:r>
              <a:rPr lang="en-US" dirty="0"/>
              <a:t>: is the company expensive?</a:t>
            </a:r>
          </a:p>
          <a:p>
            <a:pPr marL="0" indent="0">
              <a:buNone/>
            </a:pPr>
            <a:r>
              <a:rPr lang="en-US" dirty="0"/>
              <a:t>Other things:</a:t>
            </a:r>
          </a:p>
          <a:p>
            <a:pPr marL="0" indent="0">
              <a:buNone/>
            </a:pPr>
            <a:r>
              <a:rPr lang="en-US" dirty="0"/>
              <a:t>Macro trend (Monetary policy), industry competition, management, etc.  </a:t>
            </a:r>
          </a:p>
          <a:p>
            <a:pPr marL="0" indent="0">
              <a:buNone/>
            </a:pPr>
            <a:endParaRPr lang="en-US" dirty="0"/>
          </a:p>
        </p:txBody>
      </p:sp>
      <p:sp>
        <p:nvSpPr>
          <p:cNvPr id="12" name="Content Placeholder 11">
            <a:extLst>
              <a:ext uri="{FF2B5EF4-FFF2-40B4-BE49-F238E27FC236}">
                <a16:creationId xmlns:a16="http://schemas.microsoft.com/office/drawing/2014/main" id="{186AE08D-273D-3A5A-C5B6-D018C2B1B911}"/>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129055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Liquidity Ratios</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p:txBody>
          <a:bodyPr>
            <a:normAutofit/>
          </a:bodyPr>
          <a:lstStyle/>
          <a:p>
            <a:pPr marL="0" indent="0">
              <a:lnSpc>
                <a:spcPct val="110000"/>
              </a:lnSpc>
              <a:buNone/>
            </a:pPr>
            <a:r>
              <a:rPr lang="en-US" dirty="0"/>
              <a:t>Measure the </a:t>
            </a:r>
            <a:r>
              <a:rPr lang="en-US" dirty="0">
                <a:solidFill>
                  <a:srgbClr val="FF0000"/>
                </a:solidFill>
              </a:rPr>
              <a:t>short-term ability </a:t>
            </a:r>
            <a:r>
              <a:rPr lang="en-US" dirty="0"/>
              <a:t>of the company to pay its maturing obligations and to meet unexpected needs for cash. </a:t>
            </a:r>
          </a:p>
          <a:p>
            <a:pPr>
              <a:lnSpc>
                <a:spcPct val="110000"/>
              </a:lnSpc>
            </a:pPr>
            <a:r>
              <a:rPr lang="en-US" dirty="0">
                <a:solidFill>
                  <a:srgbClr val="FF0000"/>
                </a:solidFill>
              </a:rPr>
              <a:t>Short-term creditors </a:t>
            </a:r>
            <a:r>
              <a:rPr lang="en-US" dirty="0"/>
              <a:t>such as bankers and suppliers are particularly interested in assessing liquidity. </a:t>
            </a:r>
          </a:p>
          <a:p>
            <a:pPr>
              <a:lnSpc>
                <a:spcPct val="110000"/>
              </a:lnSpc>
            </a:pPr>
            <a:r>
              <a:rPr lang="en-US" dirty="0"/>
              <a:t>Ratios used include the </a:t>
            </a:r>
            <a:r>
              <a:rPr lang="en-US" dirty="0">
                <a:solidFill>
                  <a:srgbClr val="FF0000"/>
                </a:solidFill>
              </a:rPr>
              <a:t>current ratio</a:t>
            </a:r>
            <a:r>
              <a:rPr lang="en-US" dirty="0"/>
              <a:t>, the </a:t>
            </a:r>
            <a:r>
              <a:rPr lang="en-US" dirty="0">
                <a:solidFill>
                  <a:srgbClr val="FF0000"/>
                </a:solidFill>
              </a:rPr>
              <a:t>acid-test ratio</a:t>
            </a:r>
            <a:r>
              <a:rPr lang="en-US" dirty="0"/>
              <a:t>, </a:t>
            </a:r>
            <a:r>
              <a:rPr lang="en-US" dirty="0">
                <a:solidFill>
                  <a:srgbClr val="FF0000"/>
                </a:solidFill>
              </a:rPr>
              <a:t>accounts receivable turnover</a:t>
            </a:r>
            <a:r>
              <a:rPr lang="en-US" dirty="0"/>
              <a:t>, and </a:t>
            </a:r>
            <a:r>
              <a:rPr lang="en-US" dirty="0">
                <a:solidFill>
                  <a:srgbClr val="FF0000"/>
                </a:solidFill>
              </a:rPr>
              <a:t>inventory turnover</a:t>
            </a:r>
            <a:r>
              <a:rPr lang="en-US" dirty="0"/>
              <a:t>.</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17681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498E0-3139-32B7-77D1-4FFF63F2ACBE}"/>
              </a:ext>
            </a:extLst>
          </p:cNvPr>
          <p:cNvSpPr>
            <a:spLocks noGrp="1"/>
          </p:cNvSpPr>
          <p:nvPr>
            <p:ph type="title"/>
          </p:nvPr>
        </p:nvSpPr>
        <p:spPr/>
        <p:txBody>
          <a:bodyPr>
            <a:normAutofit/>
          </a:bodyPr>
          <a:lstStyle/>
          <a:p>
            <a:r>
              <a:rPr lang="en-IN" dirty="0"/>
              <a:t>Current Ratio</a:t>
            </a:r>
          </a:p>
        </p:txBody>
      </p:sp>
      <p:pic>
        <p:nvPicPr>
          <p:cNvPr id="10" name="Picture Placeholder 9" descr="Formula for current ratio is given as: Current Ratio equals Current Asset over Current Liabilities. The current ratio and comparative data for Quality Department Store for the years 2025 and 2024 are given as:2025: Euro 1,020,000 over Euro 344,500 equals 2.96 is to 1.2024: Euro 945,000 over Euro 303,000 equals 3.12 is to 1.The industry average is given as: 1.70 is to 1.The park street is given as: 2.05 is to 1. ">
            <a:extLst>
              <a:ext uri="{FF2B5EF4-FFF2-40B4-BE49-F238E27FC236}">
                <a16:creationId xmlns:a16="http://schemas.microsoft.com/office/drawing/2014/main" id="{E7870A75-1CA5-138A-17CC-68F549557036}"/>
              </a:ext>
            </a:extLst>
          </p:cNvPr>
          <p:cNvPicPr>
            <a:picLocks noGrp="1" noChangeAspect="1"/>
          </p:cNvPicPr>
          <p:nvPr>
            <p:ph type="pic" sz="quarter" idx="17"/>
          </p:nvPr>
        </p:nvPicPr>
        <p:blipFill rotWithShape="1">
          <a:blip r:embed="rId3"/>
          <a:stretch/>
        </p:blipFill>
        <p:spPr>
          <a:xfrm>
            <a:off x="568743" y="1377100"/>
            <a:ext cx="8391526" cy="3162300"/>
          </a:xfrm>
          <a:prstGeom prst="rect">
            <a:avLst/>
          </a:prstGeom>
        </p:spPr>
      </p:pic>
      <p:sp>
        <p:nvSpPr>
          <p:cNvPr id="9" name="Content Placeholder 8">
            <a:extLst>
              <a:ext uri="{FF2B5EF4-FFF2-40B4-BE49-F238E27FC236}">
                <a16:creationId xmlns:a16="http://schemas.microsoft.com/office/drawing/2014/main" id="{68EAA0DB-A0AF-8120-2AF8-94F2E79DBE52}"/>
              </a:ext>
            </a:extLst>
          </p:cNvPr>
          <p:cNvSpPr>
            <a:spLocks noGrp="1"/>
          </p:cNvSpPr>
          <p:nvPr>
            <p:ph sz="quarter" idx="18"/>
          </p:nvPr>
        </p:nvSpPr>
        <p:spPr>
          <a:xfrm>
            <a:off x="592138" y="4561036"/>
            <a:ext cx="8037512" cy="1356836"/>
          </a:xfrm>
        </p:spPr>
        <p:txBody>
          <a:bodyPr>
            <a:normAutofit/>
          </a:bodyPr>
          <a:lstStyle/>
          <a:p>
            <a:pPr marL="0" indent="0">
              <a:buNone/>
            </a:pPr>
            <a:r>
              <a:rPr lang="fr-FR" sz="2400" b="1" dirty="0"/>
              <a:t>Illustration 15.12: </a:t>
            </a:r>
            <a:r>
              <a:rPr lang="fr-FR" sz="2400" dirty="0" err="1"/>
              <a:t>Current</a:t>
            </a:r>
            <a:r>
              <a:rPr lang="fr-FR" sz="2400" dirty="0"/>
              <a:t> ratio</a:t>
            </a:r>
          </a:p>
          <a:p>
            <a:pPr marL="0" indent="0">
              <a:buNone/>
            </a:pPr>
            <a:r>
              <a:rPr lang="en-US" sz="2400" dirty="0"/>
              <a:t>The 2025 ratio of 2.96:1 means that for every euro of current liabilities, Quality has €2.96 of current assets.</a:t>
            </a:r>
          </a:p>
        </p:txBody>
      </p:sp>
      <p:sp>
        <p:nvSpPr>
          <p:cNvPr id="14" name="Content Placeholder 5">
            <a:extLst>
              <a:ext uri="{FF2B5EF4-FFF2-40B4-BE49-F238E27FC236}">
                <a16:creationId xmlns:a16="http://schemas.microsoft.com/office/drawing/2014/main" id="{3B4CDA32-4BED-F31F-B710-7B8D172603DB}"/>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744054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498E0-3139-32B7-77D1-4FFF63F2ACBE}"/>
              </a:ext>
            </a:extLst>
          </p:cNvPr>
          <p:cNvSpPr>
            <a:spLocks noGrp="1"/>
          </p:cNvSpPr>
          <p:nvPr>
            <p:ph type="title"/>
          </p:nvPr>
        </p:nvSpPr>
        <p:spPr/>
        <p:txBody>
          <a:bodyPr>
            <a:normAutofit/>
          </a:bodyPr>
          <a:lstStyle/>
          <a:p>
            <a:r>
              <a:rPr lang="en-IN" dirty="0"/>
              <a:t>Acid-Test Ratio</a:t>
            </a:r>
          </a:p>
        </p:txBody>
      </p:sp>
      <p:pic>
        <p:nvPicPr>
          <p:cNvPr id="6" name="Picture Placeholder 5" descr="Formula for Acid-Test Ratio is given as: Acid-Test Ratio equals Cash plus Short-Term Investments plus Accounts Receivable (Net) over Current Liabilities. The Acid-test ratio and comparative data for Quality Department Store for the years 2025 and 2024 are given as:2025: Euro 100,000 plus Euro 20,000 plus Euro 230,000 over Euro 344,500 equals 1.02 is to 1.2024: Euro 155,000 plus Euro 70,000 plus Euro 180,000 over Euro 303,000 equals 1.34 is to 1.The industry average is given as: 0.70 is to 1.The park street is given as: 1.05 is to 1. ">
            <a:extLst>
              <a:ext uri="{FF2B5EF4-FFF2-40B4-BE49-F238E27FC236}">
                <a16:creationId xmlns:a16="http://schemas.microsoft.com/office/drawing/2014/main" id="{95982DEC-2E6C-0573-2815-E5EC2AB7034A}"/>
              </a:ext>
            </a:extLst>
          </p:cNvPr>
          <p:cNvPicPr>
            <a:picLocks noGrp="1" noChangeAspect="1"/>
          </p:cNvPicPr>
          <p:nvPr>
            <p:ph type="pic" sz="quarter" idx="17"/>
          </p:nvPr>
        </p:nvPicPr>
        <p:blipFill rotWithShape="1">
          <a:blip r:embed="rId3"/>
          <a:stretch/>
        </p:blipFill>
        <p:spPr>
          <a:xfrm>
            <a:off x="774989" y="1646060"/>
            <a:ext cx="8037512" cy="3015213"/>
          </a:xfrm>
          <a:prstGeom prst="rect">
            <a:avLst/>
          </a:prstGeom>
        </p:spPr>
      </p:pic>
      <p:sp>
        <p:nvSpPr>
          <p:cNvPr id="9" name="Content Placeholder 8">
            <a:extLst>
              <a:ext uri="{FF2B5EF4-FFF2-40B4-BE49-F238E27FC236}">
                <a16:creationId xmlns:a16="http://schemas.microsoft.com/office/drawing/2014/main" id="{68EAA0DB-A0AF-8120-2AF8-94F2E79DBE52}"/>
              </a:ext>
            </a:extLst>
          </p:cNvPr>
          <p:cNvSpPr>
            <a:spLocks noGrp="1"/>
          </p:cNvSpPr>
          <p:nvPr>
            <p:ph sz="quarter" idx="18"/>
          </p:nvPr>
        </p:nvSpPr>
        <p:spPr>
          <a:xfrm>
            <a:off x="592138" y="4764061"/>
            <a:ext cx="8037512" cy="926737"/>
          </a:xfrm>
        </p:spPr>
        <p:txBody>
          <a:bodyPr>
            <a:normAutofit/>
          </a:bodyPr>
          <a:lstStyle/>
          <a:p>
            <a:pPr marL="0" indent="0">
              <a:buNone/>
            </a:pPr>
            <a:r>
              <a:rPr lang="en-US" sz="2400" b="1" dirty="0"/>
              <a:t>Illustration 15.14: </a:t>
            </a:r>
            <a:r>
              <a:rPr lang="en-US" sz="2400" dirty="0"/>
              <a:t>Acid-test ratio</a:t>
            </a:r>
          </a:p>
          <a:p>
            <a:pPr marL="0" indent="0">
              <a:buNone/>
            </a:pPr>
            <a:r>
              <a:rPr lang="en-US" sz="2400" dirty="0"/>
              <a:t>The acid-test ratio measures </a:t>
            </a:r>
            <a:r>
              <a:rPr lang="en-US" sz="2400" b="1" dirty="0">
                <a:solidFill>
                  <a:srgbClr val="FF0000"/>
                </a:solidFill>
              </a:rPr>
              <a:t>immediate</a:t>
            </a:r>
            <a:r>
              <a:rPr lang="en-US" sz="2400" dirty="0">
                <a:solidFill>
                  <a:srgbClr val="FF0000"/>
                </a:solidFill>
              </a:rPr>
              <a:t> </a:t>
            </a:r>
            <a:r>
              <a:rPr lang="en-US" sz="2400" dirty="0"/>
              <a:t>liquidity.</a:t>
            </a:r>
          </a:p>
        </p:txBody>
      </p:sp>
      <p:sp>
        <p:nvSpPr>
          <p:cNvPr id="14" name="Content Placeholder 5">
            <a:extLst>
              <a:ext uri="{FF2B5EF4-FFF2-40B4-BE49-F238E27FC236}">
                <a16:creationId xmlns:a16="http://schemas.microsoft.com/office/drawing/2014/main" id="{E62EAB48-B62E-E7F6-5C32-B98D6E6C4BAA}"/>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939049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498E0-3139-32B7-77D1-4FFF63F2ACBE}"/>
              </a:ext>
            </a:extLst>
          </p:cNvPr>
          <p:cNvSpPr>
            <a:spLocks noGrp="1"/>
          </p:cNvSpPr>
          <p:nvPr>
            <p:ph type="title"/>
          </p:nvPr>
        </p:nvSpPr>
        <p:spPr/>
        <p:txBody>
          <a:bodyPr>
            <a:normAutofit/>
          </a:bodyPr>
          <a:lstStyle/>
          <a:p>
            <a:r>
              <a:rPr lang="en-IN" dirty="0"/>
              <a:t>Accounts Receivable Turnover</a:t>
            </a:r>
          </a:p>
        </p:txBody>
      </p:sp>
      <p:pic>
        <p:nvPicPr>
          <p:cNvPr id="4" name="Picture Placeholder 3" descr="Formula for Accounts receivable turnover is given as: Accounts Receivable Turnover equals Net Credit Sales over Average Net Accounts Receivable. The Accounts Receivable Turnover and comparative data for Quality Department Store for the years 2025 and 2024 are given as:2025: start fraction Euro 2,097,000 start fraction over left bracket Euro 180,000 plus Euro 230,000 over 2 right bracket end fraction end fraction equals 10.2 times.2024: start fraction Euro 1,873,000 over start fraction left bracket Euro 200,000 plus Euro 180,000 over 2 right bracket end fraction end fraction equals 9.7 times. The industry average is given as: 46.4 times. The park street is given as: 37.2 times. ">
            <a:extLst>
              <a:ext uri="{FF2B5EF4-FFF2-40B4-BE49-F238E27FC236}">
                <a16:creationId xmlns:a16="http://schemas.microsoft.com/office/drawing/2014/main" id="{4F339119-A74A-0C60-F94D-70356F029AD8}"/>
              </a:ext>
            </a:extLst>
          </p:cNvPr>
          <p:cNvPicPr>
            <a:picLocks noGrp="1" noChangeAspect="1"/>
          </p:cNvPicPr>
          <p:nvPr>
            <p:ph type="pic" sz="quarter" idx="17"/>
          </p:nvPr>
        </p:nvPicPr>
        <p:blipFill rotWithShape="1">
          <a:blip r:embed="rId3"/>
          <a:stretch/>
        </p:blipFill>
        <p:spPr>
          <a:xfrm>
            <a:off x="725905" y="1389838"/>
            <a:ext cx="8037512" cy="3297207"/>
          </a:xfrm>
          <a:prstGeom prst="rect">
            <a:avLst/>
          </a:prstGeom>
        </p:spPr>
      </p:pic>
      <p:sp>
        <p:nvSpPr>
          <p:cNvPr id="9" name="Content Placeholder 8">
            <a:extLst>
              <a:ext uri="{FF2B5EF4-FFF2-40B4-BE49-F238E27FC236}">
                <a16:creationId xmlns:a16="http://schemas.microsoft.com/office/drawing/2014/main" id="{68EAA0DB-A0AF-8120-2AF8-94F2E79DBE52}"/>
              </a:ext>
            </a:extLst>
          </p:cNvPr>
          <p:cNvSpPr>
            <a:spLocks noGrp="1"/>
          </p:cNvSpPr>
          <p:nvPr>
            <p:ph sz="quarter" idx="18"/>
          </p:nvPr>
        </p:nvSpPr>
        <p:spPr>
          <a:xfrm>
            <a:off x="592138" y="4981074"/>
            <a:ext cx="8037512" cy="1263315"/>
          </a:xfrm>
        </p:spPr>
        <p:txBody>
          <a:bodyPr>
            <a:normAutofit/>
          </a:bodyPr>
          <a:lstStyle/>
          <a:p>
            <a:pPr marL="0" indent="0">
              <a:buNone/>
            </a:pPr>
            <a:r>
              <a:rPr lang="en-US" sz="2200" b="1" dirty="0"/>
              <a:t>Illustration 15.15: </a:t>
            </a:r>
            <a:r>
              <a:rPr lang="en-US" sz="2200" dirty="0"/>
              <a:t>Vertical analysis of statements of financial position</a:t>
            </a:r>
          </a:p>
          <a:p>
            <a:pPr marL="0" indent="0">
              <a:buNone/>
            </a:pPr>
            <a:r>
              <a:rPr lang="en-US" sz="2200" dirty="0"/>
              <a:t>The ratio measures the </a:t>
            </a:r>
            <a:r>
              <a:rPr lang="en-US" sz="2200" dirty="0">
                <a:solidFill>
                  <a:srgbClr val="FF0000"/>
                </a:solidFill>
              </a:rPr>
              <a:t>number of times</a:t>
            </a:r>
            <a:r>
              <a:rPr lang="en-US" sz="2200" dirty="0"/>
              <a:t>, on average, </a:t>
            </a:r>
            <a:r>
              <a:rPr lang="en-US" sz="2200" dirty="0">
                <a:solidFill>
                  <a:srgbClr val="FF0000"/>
                </a:solidFill>
              </a:rPr>
              <a:t>the company collects receivables </a:t>
            </a:r>
            <a:r>
              <a:rPr lang="en-US" sz="2200" dirty="0"/>
              <a:t>during the period.</a:t>
            </a:r>
          </a:p>
        </p:txBody>
      </p:sp>
      <p:sp>
        <p:nvSpPr>
          <p:cNvPr id="14" name="Content Placeholder 5">
            <a:extLst>
              <a:ext uri="{FF2B5EF4-FFF2-40B4-BE49-F238E27FC236}">
                <a16:creationId xmlns:a16="http://schemas.microsoft.com/office/drawing/2014/main" id="{590030C8-27C7-FDA4-945E-F8D599121D93}"/>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33337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Chapter Outline</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p:txBody>
          <a:bodyPr>
            <a:normAutofit/>
          </a:bodyPr>
          <a:lstStyle/>
          <a:p>
            <a:pPr marL="0" indent="0">
              <a:lnSpc>
                <a:spcPct val="110000"/>
              </a:lnSpc>
              <a:buNone/>
            </a:pPr>
            <a:r>
              <a:rPr lang="en-US" b="1" dirty="0">
                <a:solidFill>
                  <a:schemeClr val="accent2"/>
                </a:solidFill>
              </a:rPr>
              <a:t>Learning Objectives</a:t>
            </a:r>
          </a:p>
          <a:p>
            <a:pPr marL="717550" indent="-717550">
              <a:lnSpc>
                <a:spcPct val="110000"/>
              </a:lnSpc>
              <a:buNone/>
            </a:pPr>
            <a:r>
              <a:rPr lang="en-US" b="1" dirty="0">
                <a:solidFill>
                  <a:schemeClr val="accent2"/>
                </a:solidFill>
              </a:rPr>
              <a:t>LO 1</a:t>
            </a:r>
            <a:r>
              <a:rPr lang="en-US" dirty="0"/>
              <a:t> Apply horizontal analysis and vertical analysis to financial statements.</a:t>
            </a:r>
          </a:p>
          <a:p>
            <a:pPr marL="717550" indent="-717550">
              <a:lnSpc>
                <a:spcPct val="110000"/>
              </a:lnSpc>
              <a:buNone/>
            </a:pPr>
            <a:r>
              <a:rPr lang="en-US" b="1" dirty="0">
                <a:solidFill>
                  <a:schemeClr val="accent2"/>
                </a:solidFill>
              </a:rPr>
              <a:t>LO 2</a:t>
            </a:r>
            <a:r>
              <a:rPr lang="en-US" b="0" baseline="0" dirty="0">
                <a:solidFill>
                  <a:schemeClr val="tx1"/>
                </a:solidFill>
              </a:rPr>
              <a:t> </a:t>
            </a:r>
            <a:r>
              <a:rPr lang="en-US" dirty="0"/>
              <a:t>Analyze a company’s performance using ratio analysis.</a:t>
            </a:r>
          </a:p>
          <a:p>
            <a:pPr marL="717550" indent="-717550">
              <a:lnSpc>
                <a:spcPct val="110000"/>
              </a:lnSpc>
              <a:buNone/>
            </a:pPr>
            <a:endParaRPr lang="en-US" dirty="0"/>
          </a:p>
        </p:txBody>
      </p:sp>
    </p:spTree>
    <p:extLst>
      <p:ext uri="{BB962C8B-B14F-4D97-AF65-F5344CB8AC3E}">
        <p14:creationId xmlns:p14="http://schemas.microsoft.com/office/powerpoint/2010/main" val="3113446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D123C-1F2D-48FB-1741-E91CA7287B83}"/>
              </a:ext>
            </a:extLst>
          </p:cNvPr>
          <p:cNvSpPr>
            <a:spLocks noGrp="1"/>
          </p:cNvSpPr>
          <p:nvPr>
            <p:ph type="title"/>
          </p:nvPr>
        </p:nvSpPr>
        <p:spPr/>
        <p:txBody>
          <a:bodyPr/>
          <a:lstStyle/>
          <a:p>
            <a:r>
              <a:rPr lang="en-IN" dirty="0"/>
              <a:t>Accounts Collection Period</a:t>
            </a:r>
          </a:p>
        </p:txBody>
      </p:sp>
      <p:graphicFrame>
        <p:nvGraphicFramePr>
          <p:cNvPr id="18" name="Content Placeholder 5">
            <a:extLst>
              <a:ext uri="{FF2B5EF4-FFF2-40B4-BE49-F238E27FC236}">
                <a16:creationId xmlns:a16="http://schemas.microsoft.com/office/drawing/2014/main" id="{F42B3476-DA35-322E-CEA2-F967C4FD5648}"/>
              </a:ext>
            </a:extLst>
          </p:cNvPr>
          <p:cNvGraphicFramePr>
            <a:graphicFrameLocks noGrp="1"/>
          </p:cNvGraphicFramePr>
          <p:nvPr>
            <p:ph type="tbl" sz="quarter" idx="19"/>
            <p:extLst>
              <p:ext uri="{D42A27DB-BD31-4B8C-83A1-F6EECF244321}">
                <p14:modId xmlns:p14="http://schemas.microsoft.com/office/powerpoint/2010/main" val="3209777110"/>
              </p:ext>
            </p:extLst>
          </p:nvPr>
        </p:nvGraphicFramePr>
        <p:xfrm>
          <a:off x="902970" y="1876926"/>
          <a:ext cx="7338061" cy="855928"/>
        </p:xfrm>
        <a:graphic>
          <a:graphicData uri="http://schemas.openxmlformats.org/drawingml/2006/table">
            <a:tbl>
              <a:tblPr firstRow="1" bandRow="1">
                <a:tableStyleId>{5C22544A-7EE6-4342-B048-85BDC9FD1C3A}</a:tableStyleId>
              </a:tblPr>
              <a:tblGrid>
                <a:gridCol w="3160868">
                  <a:extLst>
                    <a:ext uri="{9D8B030D-6E8A-4147-A177-3AD203B41FA5}">
                      <a16:colId xmlns:a16="http://schemas.microsoft.com/office/drawing/2014/main" val="781704033"/>
                    </a:ext>
                  </a:extLst>
                </a:gridCol>
                <a:gridCol w="310442">
                  <a:extLst>
                    <a:ext uri="{9D8B030D-6E8A-4147-A177-3AD203B41FA5}">
                      <a16:colId xmlns:a16="http://schemas.microsoft.com/office/drawing/2014/main" val="2135553426"/>
                    </a:ext>
                  </a:extLst>
                </a:gridCol>
                <a:gridCol w="3866751">
                  <a:extLst>
                    <a:ext uri="{9D8B030D-6E8A-4147-A177-3AD203B41FA5}">
                      <a16:colId xmlns:a16="http://schemas.microsoft.com/office/drawing/2014/main" val="379155246"/>
                    </a:ext>
                  </a:extLst>
                </a:gridCol>
              </a:tblGrid>
              <a:tr h="4505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u="none" dirty="0">
                          <a:solidFill>
                            <a:schemeClr val="tx1"/>
                          </a:solidFill>
                        </a:rPr>
                        <a:t>€2,097,000</a:t>
                      </a:r>
                    </a:p>
                  </a:txBody>
                  <a:tcPr marT="50292" marB="50292">
                    <a:lnB w="12700" cap="flat" cmpd="sng" algn="ctr">
                      <a:solidFill>
                        <a:schemeClr val="tx1"/>
                      </a:solidFill>
                      <a:prstDash val="solid"/>
                      <a:round/>
                      <a:headEnd type="none" w="med" len="med"/>
                      <a:tailEnd type="none" w="med" len="med"/>
                    </a:lnB>
                    <a:noFill/>
                  </a:tcPr>
                </a:tc>
                <a:tc>
                  <a:txBody>
                    <a:bodyPr/>
                    <a:lstStyle/>
                    <a:p>
                      <a:endParaRPr lang="en-US" sz="2000" b="1" dirty="0">
                        <a:solidFill>
                          <a:schemeClr val="tx1"/>
                        </a:solidFill>
                      </a:endParaRPr>
                    </a:p>
                  </a:txBody>
                  <a:tcPr marT="50292" marB="50292">
                    <a:noFill/>
                  </a:tcPr>
                </a:tc>
                <a:tc>
                  <a:txBody>
                    <a:bodyPr/>
                    <a:lstStyle/>
                    <a:p>
                      <a:pPr algn="ctr"/>
                      <a:r>
                        <a:rPr lang="en-US" sz="2000" b="1" dirty="0">
                          <a:solidFill>
                            <a:schemeClr val="accent2"/>
                          </a:solidFill>
                        </a:rPr>
                        <a:t>Accounts Receivable Turnover</a:t>
                      </a:r>
                    </a:p>
                  </a:txBody>
                  <a:tcPr marT="50292" marB="50292">
                    <a:noFill/>
                  </a:tcPr>
                </a:tc>
                <a:extLst>
                  <a:ext uri="{0D108BD9-81ED-4DB2-BD59-A6C34878D82A}">
                    <a16:rowId xmlns:a16="http://schemas.microsoft.com/office/drawing/2014/main" val="2205240800"/>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u="none" dirty="0">
                          <a:solidFill>
                            <a:schemeClr val="tx1"/>
                          </a:solidFill>
                        </a:rPr>
                        <a:t>(€180,000 + €230,000) ÷ 2</a:t>
                      </a:r>
                    </a:p>
                  </a:txBody>
                  <a:tcPr marT="50292" marB="50292">
                    <a:lnT w="12700" cap="flat" cmpd="sng" algn="ctr">
                      <a:solidFill>
                        <a:schemeClr val="tx1"/>
                      </a:solidFill>
                      <a:prstDash val="solid"/>
                      <a:round/>
                      <a:headEnd type="none" w="med" len="med"/>
                      <a:tailEnd type="none" w="med" len="med"/>
                    </a:lnT>
                    <a:noFill/>
                  </a:tcPr>
                </a:tc>
                <a:tc>
                  <a:txBody>
                    <a:bodyPr/>
                    <a:lstStyle/>
                    <a:p>
                      <a:r>
                        <a:rPr lang="en-US" sz="2000" b="1" dirty="0">
                          <a:solidFill>
                            <a:schemeClr val="tx1"/>
                          </a:solidFill>
                        </a:rPr>
                        <a:t>=</a:t>
                      </a:r>
                    </a:p>
                  </a:txBody>
                  <a:tcPr marT="50292" marB="50292">
                    <a:noFill/>
                  </a:tcPr>
                </a:tc>
                <a:tc>
                  <a:txBody>
                    <a:bodyPr/>
                    <a:lstStyle/>
                    <a:p>
                      <a:pPr algn="ctr"/>
                      <a:r>
                        <a:rPr lang="en-US" sz="2000" b="1" dirty="0">
                          <a:solidFill>
                            <a:schemeClr val="accent2"/>
                          </a:solidFill>
                        </a:rPr>
                        <a:t>10.2</a:t>
                      </a:r>
                      <a:r>
                        <a:rPr lang="en-US" sz="2000" b="1" dirty="0">
                          <a:solidFill>
                            <a:schemeClr val="tx1"/>
                          </a:solidFill>
                        </a:rPr>
                        <a:t> times</a:t>
                      </a:r>
                    </a:p>
                  </a:txBody>
                  <a:tcPr marT="50292" marB="50292">
                    <a:noFill/>
                  </a:tcPr>
                </a:tc>
                <a:extLst>
                  <a:ext uri="{0D108BD9-81ED-4DB2-BD59-A6C34878D82A}">
                    <a16:rowId xmlns:a16="http://schemas.microsoft.com/office/drawing/2014/main" val="106193465"/>
                  </a:ext>
                </a:extLst>
              </a:tr>
            </a:tbl>
          </a:graphicData>
        </a:graphic>
      </p:graphicFrame>
      <p:sp>
        <p:nvSpPr>
          <p:cNvPr id="3" name="Content Placeholder 2">
            <a:extLst>
              <a:ext uri="{FF2B5EF4-FFF2-40B4-BE49-F238E27FC236}">
                <a16:creationId xmlns:a16="http://schemas.microsoft.com/office/drawing/2014/main" id="{7DA8140B-3203-33A9-613D-8B2393523A6D}"/>
              </a:ext>
            </a:extLst>
          </p:cNvPr>
          <p:cNvSpPr>
            <a:spLocks noGrp="1"/>
          </p:cNvSpPr>
          <p:nvPr>
            <p:ph sz="quarter" idx="12"/>
          </p:nvPr>
        </p:nvSpPr>
        <p:spPr>
          <a:xfrm>
            <a:off x="513862" y="3300213"/>
            <a:ext cx="8115301" cy="2884284"/>
          </a:xfrm>
        </p:spPr>
        <p:txBody>
          <a:bodyPr>
            <a:normAutofit/>
          </a:bodyPr>
          <a:lstStyle/>
          <a:p>
            <a:pPr marL="0" indent="0">
              <a:spcAft>
                <a:spcPts val="1800"/>
              </a:spcAft>
              <a:buNone/>
            </a:pPr>
            <a:r>
              <a:rPr lang="en-US" sz="2600" dirty="0"/>
              <a:t>A variant of the Accounts Receivable Turnover ratio is to convert it to an </a:t>
            </a:r>
            <a:r>
              <a:rPr lang="en-US" sz="2600" b="1" dirty="0"/>
              <a:t>average collection period</a:t>
            </a:r>
            <a:r>
              <a:rPr lang="en-US" sz="2600" dirty="0"/>
              <a:t> in terms of days.</a:t>
            </a:r>
          </a:p>
          <a:p>
            <a:pPr marL="0" indent="0" algn="ctr">
              <a:spcAft>
                <a:spcPts val="1800"/>
              </a:spcAft>
              <a:buNone/>
            </a:pPr>
            <a:r>
              <a:rPr lang="en-US" sz="2600" dirty="0"/>
              <a:t>365 days ÷ 10.2 times = 35.78 days</a:t>
            </a:r>
          </a:p>
          <a:p>
            <a:pPr marL="0" indent="0">
              <a:spcAft>
                <a:spcPts val="1800"/>
              </a:spcAft>
              <a:buNone/>
            </a:pPr>
            <a:r>
              <a:rPr lang="en-US" sz="2600" dirty="0"/>
              <a:t>The receivables are collected, on average, every 36 days, or about every 5 weeks.</a:t>
            </a:r>
          </a:p>
        </p:txBody>
      </p:sp>
      <p:sp>
        <p:nvSpPr>
          <p:cNvPr id="19" name="Content Placeholder 5">
            <a:extLst>
              <a:ext uri="{FF2B5EF4-FFF2-40B4-BE49-F238E27FC236}">
                <a16:creationId xmlns:a16="http://schemas.microsoft.com/office/drawing/2014/main" id="{6215F798-D46B-07E0-6C9C-09E345FA1021}"/>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495525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498E0-3139-32B7-77D1-4FFF63F2ACBE}"/>
              </a:ext>
            </a:extLst>
          </p:cNvPr>
          <p:cNvSpPr>
            <a:spLocks noGrp="1"/>
          </p:cNvSpPr>
          <p:nvPr>
            <p:ph type="title"/>
          </p:nvPr>
        </p:nvSpPr>
        <p:spPr/>
        <p:txBody>
          <a:bodyPr>
            <a:normAutofit/>
          </a:bodyPr>
          <a:lstStyle/>
          <a:p>
            <a:r>
              <a:rPr lang="en-IN" dirty="0"/>
              <a:t>Inventory Turnover</a:t>
            </a:r>
          </a:p>
        </p:txBody>
      </p:sp>
      <p:pic>
        <p:nvPicPr>
          <p:cNvPr id="6" name="Picture Placeholder 5" descr="Formula for Inventory turnover is given as: Inventory Turnover equals Cost of Goods Sold over Average Inventory. The Average Inventory and comparative data for Quality Department Store for the years 2025 and 2024 are given as:2025: start fraction Euro 1,281,000 over start fraction left bracket Euro 500,000 plus Euro 620,000 over 2 right bracket end fraction end fraction equals 2.3 times.2024: start fraction Euro 1,140,000 start fraction over left bracket Euro 450,000 plus Euro 500,000 over 2 right bracket end fraction end fraction equals 2.4 times. The industry average is given as: 4.3 times. The park street is given as: 3.1 times. ">
            <a:extLst>
              <a:ext uri="{FF2B5EF4-FFF2-40B4-BE49-F238E27FC236}">
                <a16:creationId xmlns:a16="http://schemas.microsoft.com/office/drawing/2014/main" id="{B6792040-674C-8054-4C3C-17A5ACCA8622}"/>
              </a:ext>
            </a:extLst>
          </p:cNvPr>
          <p:cNvPicPr>
            <a:picLocks noGrp="1" noChangeAspect="1"/>
          </p:cNvPicPr>
          <p:nvPr>
            <p:ph type="pic" sz="quarter" idx="17"/>
          </p:nvPr>
        </p:nvPicPr>
        <p:blipFill rotWithShape="1">
          <a:blip r:embed="rId3"/>
          <a:stretch/>
        </p:blipFill>
        <p:spPr>
          <a:xfrm>
            <a:off x="624681" y="1610659"/>
            <a:ext cx="7972425" cy="3252387"/>
          </a:xfrm>
          <a:prstGeom prst="rect">
            <a:avLst/>
          </a:prstGeom>
        </p:spPr>
      </p:pic>
      <p:sp>
        <p:nvSpPr>
          <p:cNvPr id="9" name="Content Placeholder 8">
            <a:extLst>
              <a:ext uri="{FF2B5EF4-FFF2-40B4-BE49-F238E27FC236}">
                <a16:creationId xmlns:a16="http://schemas.microsoft.com/office/drawing/2014/main" id="{68EAA0DB-A0AF-8120-2AF8-94F2E79DBE52}"/>
              </a:ext>
            </a:extLst>
          </p:cNvPr>
          <p:cNvSpPr>
            <a:spLocks noGrp="1"/>
          </p:cNvSpPr>
          <p:nvPr>
            <p:ph sz="quarter" idx="18"/>
          </p:nvPr>
        </p:nvSpPr>
        <p:spPr/>
        <p:txBody>
          <a:bodyPr>
            <a:normAutofit/>
          </a:bodyPr>
          <a:lstStyle/>
          <a:p>
            <a:pPr marL="0" indent="0">
              <a:buNone/>
            </a:pPr>
            <a:r>
              <a:rPr lang="en-US" sz="2000" b="1" dirty="0"/>
              <a:t>Illustration 15.16: </a:t>
            </a:r>
            <a:r>
              <a:rPr lang="en-US" sz="2000" dirty="0"/>
              <a:t>Inventory turnover</a:t>
            </a:r>
          </a:p>
          <a:p>
            <a:pPr marL="0" indent="0">
              <a:buNone/>
            </a:pPr>
            <a:r>
              <a:rPr lang="en-US" sz="2000" dirty="0"/>
              <a:t>The ratio measures the </a:t>
            </a:r>
            <a:r>
              <a:rPr lang="en-US" sz="2000" dirty="0">
                <a:solidFill>
                  <a:srgbClr val="FF0000"/>
                </a:solidFill>
              </a:rPr>
              <a:t>number of times</a:t>
            </a:r>
            <a:r>
              <a:rPr lang="en-US" sz="2000" dirty="0"/>
              <a:t>, on average, </a:t>
            </a:r>
            <a:r>
              <a:rPr lang="en-US" sz="2000" dirty="0">
                <a:solidFill>
                  <a:srgbClr val="FF0000"/>
                </a:solidFill>
              </a:rPr>
              <a:t>the inventory is sold </a:t>
            </a:r>
            <a:r>
              <a:rPr lang="en-US" sz="2000" dirty="0"/>
              <a:t>during the period.</a:t>
            </a:r>
          </a:p>
        </p:txBody>
      </p:sp>
      <p:sp>
        <p:nvSpPr>
          <p:cNvPr id="14" name="Content Placeholder 5">
            <a:extLst>
              <a:ext uri="{FF2B5EF4-FFF2-40B4-BE49-F238E27FC236}">
                <a16:creationId xmlns:a16="http://schemas.microsoft.com/office/drawing/2014/main" id="{C5584938-8212-895C-A8B7-B1B9F4526FF9}"/>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386168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D123C-1F2D-48FB-1741-E91CA7287B83}"/>
              </a:ext>
            </a:extLst>
          </p:cNvPr>
          <p:cNvSpPr>
            <a:spLocks noGrp="1"/>
          </p:cNvSpPr>
          <p:nvPr>
            <p:ph type="title"/>
          </p:nvPr>
        </p:nvSpPr>
        <p:spPr/>
        <p:txBody>
          <a:bodyPr/>
          <a:lstStyle/>
          <a:p>
            <a:r>
              <a:rPr lang="en-IN" dirty="0"/>
              <a:t>Days in Inventory</a:t>
            </a:r>
          </a:p>
        </p:txBody>
      </p:sp>
      <p:graphicFrame>
        <p:nvGraphicFramePr>
          <p:cNvPr id="18" name="Content Placeholder 5">
            <a:extLst>
              <a:ext uri="{FF2B5EF4-FFF2-40B4-BE49-F238E27FC236}">
                <a16:creationId xmlns:a16="http://schemas.microsoft.com/office/drawing/2014/main" id="{BB9FD682-F02F-F7C0-7C39-E7F359F95691}"/>
              </a:ext>
            </a:extLst>
          </p:cNvPr>
          <p:cNvGraphicFramePr>
            <a:graphicFrameLocks noGrp="1"/>
          </p:cNvGraphicFramePr>
          <p:nvPr>
            <p:ph type="tbl" sz="quarter" idx="19"/>
            <p:extLst>
              <p:ext uri="{D42A27DB-BD31-4B8C-83A1-F6EECF244321}">
                <p14:modId xmlns:p14="http://schemas.microsoft.com/office/powerpoint/2010/main" val="1690084103"/>
              </p:ext>
            </p:extLst>
          </p:nvPr>
        </p:nvGraphicFramePr>
        <p:xfrm>
          <a:off x="1046174" y="1582738"/>
          <a:ext cx="7051653" cy="914400"/>
        </p:xfrm>
        <a:graphic>
          <a:graphicData uri="http://schemas.openxmlformats.org/drawingml/2006/table">
            <a:tbl>
              <a:tblPr firstRow="1" bandRow="1">
                <a:tableStyleId>{5C22544A-7EE6-4342-B048-85BDC9FD1C3A}</a:tableStyleId>
              </a:tblPr>
              <a:tblGrid>
                <a:gridCol w="3488055">
                  <a:extLst>
                    <a:ext uri="{9D8B030D-6E8A-4147-A177-3AD203B41FA5}">
                      <a16:colId xmlns:a16="http://schemas.microsoft.com/office/drawing/2014/main" val="781704033"/>
                    </a:ext>
                  </a:extLst>
                </a:gridCol>
                <a:gridCol w="403543">
                  <a:extLst>
                    <a:ext uri="{9D8B030D-6E8A-4147-A177-3AD203B41FA5}">
                      <a16:colId xmlns:a16="http://schemas.microsoft.com/office/drawing/2014/main" val="2135553426"/>
                    </a:ext>
                  </a:extLst>
                </a:gridCol>
                <a:gridCol w="3160055">
                  <a:extLst>
                    <a:ext uri="{9D8B030D-6E8A-4147-A177-3AD203B41FA5}">
                      <a16:colId xmlns:a16="http://schemas.microsoft.com/office/drawing/2014/main" val="37915524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u="none" dirty="0">
                          <a:solidFill>
                            <a:schemeClr val="tx1"/>
                          </a:solidFill>
                        </a:rPr>
                        <a:t>€1,281,000</a:t>
                      </a:r>
                    </a:p>
                  </a:txBody>
                  <a:tcPr>
                    <a:lnB w="12700" cap="flat" cmpd="sng" algn="ctr">
                      <a:solidFill>
                        <a:schemeClr val="tx1"/>
                      </a:solidFill>
                      <a:prstDash val="solid"/>
                      <a:round/>
                      <a:headEnd type="none" w="med" len="med"/>
                      <a:tailEnd type="none" w="med" len="med"/>
                    </a:lnB>
                    <a:noFill/>
                  </a:tcPr>
                </a:tc>
                <a:tc>
                  <a:txBody>
                    <a:bodyPr/>
                    <a:lstStyle/>
                    <a:p>
                      <a:endParaRPr lang="en-US" sz="2400" b="1" dirty="0">
                        <a:solidFill>
                          <a:schemeClr val="tx1"/>
                        </a:solidFill>
                      </a:endParaRPr>
                    </a:p>
                  </a:txBody>
                  <a:tcPr>
                    <a:noFill/>
                  </a:tcPr>
                </a:tc>
                <a:tc>
                  <a:txBody>
                    <a:bodyPr/>
                    <a:lstStyle/>
                    <a:p>
                      <a:pPr algn="ctr"/>
                      <a:r>
                        <a:rPr lang="en-US" sz="2400" b="1" dirty="0">
                          <a:solidFill>
                            <a:schemeClr val="accent2"/>
                          </a:solidFill>
                        </a:rPr>
                        <a:t>Inventory Turnover</a:t>
                      </a:r>
                    </a:p>
                  </a:txBody>
                  <a:tcPr>
                    <a:noFill/>
                  </a:tcPr>
                </a:tc>
                <a:extLst>
                  <a:ext uri="{0D108BD9-81ED-4DB2-BD59-A6C34878D82A}">
                    <a16:rowId xmlns:a16="http://schemas.microsoft.com/office/drawing/2014/main" val="22052408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u="none" dirty="0">
                          <a:solidFill>
                            <a:schemeClr val="tx1"/>
                          </a:solidFill>
                        </a:rPr>
                        <a:t>(€500,000 + €620,000) ÷ 2</a:t>
                      </a:r>
                    </a:p>
                  </a:txBody>
                  <a:tcPr>
                    <a:lnT w="12700" cap="flat" cmpd="sng" algn="ctr">
                      <a:solidFill>
                        <a:schemeClr val="tx1"/>
                      </a:solidFill>
                      <a:prstDash val="solid"/>
                      <a:round/>
                      <a:headEnd type="none" w="med" len="med"/>
                      <a:tailEnd type="none" w="med" len="med"/>
                    </a:lnT>
                    <a:noFill/>
                  </a:tcPr>
                </a:tc>
                <a:tc>
                  <a:txBody>
                    <a:bodyPr/>
                    <a:lstStyle/>
                    <a:p>
                      <a:r>
                        <a:rPr lang="en-US" sz="2400" b="1" dirty="0">
                          <a:solidFill>
                            <a:schemeClr val="tx1"/>
                          </a:solidFill>
                        </a:rPr>
                        <a:t>=</a:t>
                      </a:r>
                    </a:p>
                  </a:txBody>
                  <a:tcPr>
                    <a:noFill/>
                  </a:tcPr>
                </a:tc>
                <a:tc>
                  <a:txBody>
                    <a:bodyPr/>
                    <a:lstStyle/>
                    <a:p>
                      <a:pPr algn="ctr"/>
                      <a:r>
                        <a:rPr lang="en-US" sz="2400" b="1" dirty="0">
                          <a:solidFill>
                            <a:schemeClr val="accent2"/>
                          </a:solidFill>
                        </a:rPr>
                        <a:t>2.3</a:t>
                      </a:r>
                      <a:r>
                        <a:rPr lang="en-US" sz="2400" b="1" dirty="0">
                          <a:solidFill>
                            <a:schemeClr val="tx1"/>
                          </a:solidFill>
                        </a:rPr>
                        <a:t> times</a:t>
                      </a:r>
                    </a:p>
                  </a:txBody>
                  <a:tcPr>
                    <a:noFill/>
                  </a:tcPr>
                </a:tc>
                <a:extLst>
                  <a:ext uri="{0D108BD9-81ED-4DB2-BD59-A6C34878D82A}">
                    <a16:rowId xmlns:a16="http://schemas.microsoft.com/office/drawing/2014/main" val="106193465"/>
                  </a:ext>
                </a:extLst>
              </a:tr>
            </a:tbl>
          </a:graphicData>
        </a:graphic>
      </p:graphicFrame>
      <p:sp>
        <p:nvSpPr>
          <p:cNvPr id="3" name="Content Placeholder 2">
            <a:extLst>
              <a:ext uri="{FF2B5EF4-FFF2-40B4-BE49-F238E27FC236}">
                <a16:creationId xmlns:a16="http://schemas.microsoft.com/office/drawing/2014/main" id="{7DA8140B-3203-33A9-613D-8B2393523A6D}"/>
              </a:ext>
            </a:extLst>
          </p:cNvPr>
          <p:cNvSpPr>
            <a:spLocks noGrp="1"/>
          </p:cNvSpPr>
          <p:nvPr>
            <p:ph sz="quarter" idx="12"/>
          </p:nvPr>
        </p:nvSpPr>
        <p:spPr>
          <a:xfrm>
            <a:off x="513862" y="3068053"/>
            <a:ext cx="8220563" cy="2887579"/>
          </a:xfrm>
        </p:spPr>
        <p:txBody>
          <a:bodyPr>
            <a:noAutofit/>
          </a:bodyPr>
          <a:lstStyle/>
          <a:p>
            <a:pPr marL="0" indent="0">
              <a:spcAft>
                <a:spcPts val="1200"/>
              </a:spcAft>
              <a:buNone/>
            </a:pPr>
            <a:r>
              <a:rPr lang="en-US" sz="2400" dirty="0"/>
              <a:t>A variant of the Inventory Turnover ratio is the </a:t>
            </a:r>
            <a:r>
              <a:rPr lang="en-US" sz="2400" b="1" dirty="0"/>
              <a:t>days in inventory.</a:t>
            </a:r>
          </a:p>
          <a:p>
            <a:pPr marL="0" indent="0" algn="ctr">
              <a:spcAft>
                <a:spcPts val="1200"/>
              </a:spcAft>
              <a:buNone/>
            </a:pPr>
            <a:r>
              <a:rPr lang="en-US" sz="2400" dirty="0"/>
              <a:t>365 days ÷ 2.3 times = every 159 days</a:t>
            </a:r>
          </a:p>
          <a:p>
            <a:pPr marL="0" indent="0">
              <a:spcAft>
                <a:spcPts val="1200"/>
              </a:spcAft>
              <a:buNone/>
            </a:pPr>
            <a:r>
              <a:rPr lang="en-US" sz="2400" dirty="0"/>
              <a:t>Quality’s average selling time for inventory is about 159 days.</a:t>
            </a:r>
          </a:p>
          <a:p>
            <a:pPr marL="0" indent="0">
              <a:spcAft>
                <a:spcPts val="1200"/>
              </a:spcAft>
              <a:buNone/>
            </a:pPr>
            <a:r>
              <a:rPr lang="en-US" sz="2400" dirty="0"/>
              <a:t>Inventory turnover ratios vary considerably among industries.</a:t>
            </a:r>
          </a:p>
        </p:txBody>
      </p:sp>
      <p:sp>
        <p:nvSpPr>
          <p:cNvPr id="19" name="Content Placeholder 5">
            <a:extLst>
              <a:ext uri="{FF2B5EF4-FFF2-40B4-BE49-F238E27FC236}">
                <a16:creationId xmlns:a16="http://schemas.microsoft.com/office/drawing/2014/main" id="{3A32A5B5-CFF9-B8C9-A4FB-A81ECA77A8F6}"/>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16192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Profitability Ratios</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p:txBody>
          <a:bodyPr>
            <a:normAutofit/>
          </a:bodyPr>
          <a:lstStyle/>
          <a:p>
            <a:pPr>
              <a:lnSpc>
                <a:spcPct val="110000"/>
              </a:lnSpc>
            </a:pPr>
            <a:r>
              <a:rPr lang="en-US" dirty="0"/>
              <a:t>Measure the income or operating success of a company for a given period of time. </a:t>
            </a:r>
          </a:p>
          <a:p>
            <a:pPr>
              <a:lnSpc>
                <a:spcPct val="110000"/>
              </a:lnSpc>
            </a:pPr>
            <a:r>
              <a:rPr lang="en-US" dirty="0"/>
              <a:t>Income, or the lack of it, affects the company’s ability to obtain debt and equity financing; it also affects the company’s  liquidity position, and the company’s ability to grow.</a:t>
            </a:r>
          </a:p>
          <a:p>
            <a:pPr>
              <a:lnSpc>
                <a:spcPct val="110000"/>
              </a:lnSpc>
            </a:pPr>
            <a:r>
              <a:rPr lang="en-US" dirty="0"/>
              <a:t>Analysts use the </a:t>
            </a:r>
            <a:r>
              <a:rPr lang="en-US" dirty="0">
                <a:solidFill>
                  <a:srgbClr val="FF0000"/>
                </a:solidFill>
              </a:rPr>
              <a:t>profit margin</a:t>
            </a:r>
            <a:r>
              <a:rPr lang="en-US" dirty="0"/>
              <a:t>, </a:t>
            </a:r>
            <a:r>
              <a:rPr lang="en-US" dirty="0">
                <a:solidFill>
                  <a:srgbClr val="FF0000"/>
                </a:solidFill>
              </a:rPr>
              <a:t>asset turnover</a:t>
            </a:r>
            <a:r>
              <a:rPr lang="en-US" dirty="0"/>
              <a:t>, </a:t>
            </a:r>
            <a:r>
              <a:rPr lang="en-US" dirty="0">
                <a:solidFill>
                  <a:srgbClr val="FF0000"/>
                </a:solidFill>
              </a:rPr>
              <a:t>return on assets</a:t>
            </a:r>
            <a:r>
              <a:rPr lang="en-US" dirty="0"/>
              <a:t>, </a:t>
            </a:r>
            <a:r>
              <a:rPr lang="en-US" dirty="0">
                <a:solidFill>
                  <a:srgbClr val="FF0000"/>
                </a:solidFill>
              </a:rPr>
              <a:t>return on ordinary shareholders’ equity</a:t>
            </a:r>
            <a:r>
              <a:rPr lang="en-US" dirty="0"/>
              <a:t>, </a:t>
            </a:r>
            <a:r>
              <a:rPr lang="en-US" dirty="0">
                <a:solidFill>
                  <a:srgbClr val="FF0000"/>
                </a:solidFill>
              </a:rPr>
              <a:t>earnings per share</a:t>
            </a:r>
            <a:r>
              <a:rPr lang="en-US" dirty="0"/>
              <a:t>, </a:t>
            </a:r>
            <a:r>
              <a:rPr lang="en-US" dirty="0">
                <a:solidFill>
                  <a:srgbClr val="FF0000"/>
                </a:solidFill>
              </a:rPr>
              <a:t>price-earnings</a:t>
            </a:r>
            <a:r>
              <a:rPr lang="en-US" dirty="0"/>
              <a:t>, and </a:t>
            </a:r>
            <a:r>
              <a:rPr lang="en-US" dirty="0">
                <a:solidFill>
                  <a:srgbClr val="FF0000"/>
                </a:solidFill>
              </a:rPr>
              <a:t>payout ratios</a:t>
            </a:r>
            <a:r>
              <a:rPr lang="en-US" dirty="0"/>
              <a:t>.</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74302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498E0-3139-32B7-77D1-4FFF63F2ACBE}"/>
              </a:ext>
            </a:extLst>
          </p:cNvPr>
          <p:cNvSpPr>
            <a:spLocks noGrp="1"/>
          </p:cNvSpPr>
          <p:nvPr>
            <p:ph type="title"/>
          </p:nvPr>
        </p:nvSpPr>
        <p:spPr/>
        <p:txBody>
          <a:bodyPr>
            <a:normAutofit/>
          </a:bodyPr>
          <a:lstStyle/>
          <a:p>
            <a:r>
              <a:rPr lang="en-IN" dirty="0"/>
              <a:t>Profit Margin</a:t>
            </a:r>
          </a:p>
        </p:txBody>
      </p:sp>
      <p:pic>
        <p:nvPicPr>
          <p:cNvPr id="10" name="Picture Placeholder 9" descr="Formula for Profit margin is given as: Profit Margin equals Net Income over Net Sales. The Profit Margin and comparative data for Quality Department Store for the years 2025 and 2024 are given as:2025: Euro 263,800 over Euro 2,097,000 equals 12.6%.2024: Euro 208,500 over Euro 1,837,000 equals 11.4%.The industry average is given as: 8.0%.The park street is given as: 1.4%. ">
            <a:extLst>
              <a:ext uri="{FF2B5EF4-FFF2-40B4-BE49-F238E27FC236}">
                <a16:creationId xmlns:a16="http://schemas.microsoft.com/office/drawing/2014/main" id="{48722116-A3F7-65A6-CC38-662EC1A94586}"/>
              </a:ext>
            </a:extLst>
          </p:cNvPr>
          <p:cNvPicPr>
            <a:picLocks noGrp="1" noChangeAspect="1"/>
          </p:cNvPicPr>
          <p:nvPr>
            <p:ph type="pic" sz="quarter" idx="17"/>
          </p:nvPr>
        </p:nvPicPr>
        <p:blipFill rotWithShape="1">
          <a:blip r:embed="rId3"/>
          <a:stretch/>
        </p:blipFill>
        <p:spPr>
          <a:xfrm>
            <a:off x="766330" y="1454607"/>
            <a:ext cx="7611341" cy="2900795"/>
          </a:xfrm>
          <a:prstGeom prst="rect">
            <a:avLst/>
          </a:prstGeom>
        </p:spPr>
      </p:pic>
      <p:sp>
        <p:nvSpPr>
          <p:cNvPr id="9" name="Content Placeholder 8">
            <a:extLst>
              <a:ext uri="{FF2B5EF4-FFF2-40B4-BE49-F238E27FC236}">
                <a16:creationId xmlns:a16="http://schemas.microsoft.com/office/drawing/2014/main" id="{68EAA0DB-A0AF-8120-2AF8-94F2E79DBE52}"/>
              </a:ext>
            </a:extLst>
          </p:cNvPr>
          <p:cNvSpPr>
            <a:spLocks noGrp="1"/>
          </p:cNvSpPr>
          <p:nvPr>
            <p:ph sz="quarter" idx="18"/>
          </p:nvPr>
        </p:nvSpPr>
        <p:spPr>
          <a:xfrm>
            <a:off x="592138" y="4500442"/>
            <a:ext cx="8037512" cy="1897183"/>
          </a:xfrm>
        </p:spPr>
        <p:txBody>
          <a:bodyPr>
            <a:normAutofit/>
          </a:bodyPr>
          <a:lstStyle/>
          <a:p>
            <a:pPr marL="0" indent="0">
              <a:buNone/>
            </a:pPr>
            <a:r>
              <a:rPr lang="en-US" sz="2400" b="1" dirty="0"/>
              <a:t>Illustration 15.17: </a:t>
            </a:r>
            <a:r>
              <a:rPr lang="en-US" sz="2400" dirty="0"/>
              <a:t>Profit margin</a:t>
            </a:r>
          </a:p>
          <a:p>
            <a:pPr marL="0" indent="0">
              <a:buNone/>
            </a:pPr>
            <a:r>
              <a:rPr lang="en-US" sz="2400" dirty="0"/>
              <a:t>It measures the percentage of each euro of sales that results in net income.</a:t>
            </a:r>
          </a:p>
        </p:txBody>
      </p:sp>
      <p:sp>
        <p:nvSpPr>
          <p:cNvPr id="14" name="Content Placeholder 5">
            <a:extLst>
              <a:ext uri="{FF2B5EF4-FFF2-40B4-BE49-F238E27FC236}">
                <a16:creationId xmlns:a16="http://schemas.microsoft.com/office/drawing/2014/main" id="{D9D2D78F-D373-35C3-3A99-659F4BBBD808}"/>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869173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498E0-3139-32B7-77D1-4FFF63F2ACBE}"/>
              </a:ext>
            </a:extLst>
          </p:cNvPr>
          <p:cNvSpPr>
            <a:spLocks noGrp="1"/>
          </p:cNvSpPr>
          <p:nvPr>
            <p:ph type="title"/>
          </p:nvPr>
        </p:nvSpPr>
        <p:spPr/>
        <p:txBody>
          <a:bodyPr>
            <a:normAutofit/>
          </a:bodyPr>
          <a:lstStyle/>
          <a:p>
            <a:r>
              <a:rPr lang="en-IN" dirty="0"/>
              <a:t>Asset Turnover</a:t>
            </a:r>
          </a:p>
        </p:txBody>
      </p:sp>
      <p:pic>
        <p:nvPicPr>
          <p:cNvPr id="4" name="Picture Placeholder 3" descr="Formula for Asset turnover is given as: Asset Turnover equals Net Sales over Average Total Assets. The Asset turnover and comparative data for Quality Department Store for the years 2025 and 2024 are given as:2025: start fraction Euro 2,097,000 over left bracket start fraction Euro 1,595,000 plus Euro 1,835,000 over 2 right bracket end fraction end fraction equals 1.2 times.2024: start fraction Euro 1,837,000 over start fraction left bracket Euro 1,446,000 plus Euro 1,595,000 over 2 right bracket end fraction end fraction equals 1.2 times. The industry average is given as: 1.4 times. The park street is given as: 1.4 times. ">
            <a:extLst>
              <a:ext uri="{FF2B5EF4-FFF2-40B4-BE49-F238E27FC236}">
                <a16:creationId xmlns:a16="http://schemas.microsoft.com/office/drawing/2014/main" id="{7B0341A4-9FDA-F946-6378-159FB0D111CC}"/>
              </a:ext>
            </a:extLst>
          </p:cNvPr>
          <p:cNvPicPr>
            <a:picLocks noGrp="1" noChangeAspect="1"/>
          </p:cNvPicPr>
          <p:nvPr>
            <p:ph type="pic" sz="quarter" idx="17"/>
          </p:nvPr>
        </p:nvPicPr>
        <p:blipFill rotWithShape="1">
          <a:blip r:embed="rId3"/>
          <a:stretch/>
        </p:blipFill>
        <p:spPr>
          <a:xfrm>
            <a:off x="774989" y="1540151"/>
            <a:ext cx="7594023" cy="3099955"/>
          </a:xfrm>
          <a:prstGeom prst="rect">
            <a:avLst/>
          </a:prstGeom>
        </p:spPr>
      </p:pic>
      <p:sp>
        <p:nvSpPr>
          <p:cNvPr id="9" name="Content Placeholder 8">
            <a:extLst>
              <a:ext uri="{FF2B5EF4-FFF2-40B4-BE49-F238E27FC236}">
                <a16:creationId xmlns:a16="http://schemas.microsoft.com/office/drawing/2014/main" id="{68EAA0DB-A0AF-8120-2AF8-94F2E79DBE52}"/>
              </a:ext>
            </a:extLst>
          </p:cNvPr>
          <p:cNvSpPr>
            <a:spLocks noGrp="1"/>
          </p:cNvSpPr>
          <p:nvPr>
            <p:ph sz="quarter" idx="18"/>
          </p:nvPr>
        </p:nvSpPr>
        <p:spPr>
          <a:xfrm>
            <a:off x="592138" y="4870690"/>
            <a:ext cx="8037512" cy="1526935"/>
          </a:xfrm>
        </p:spPr>
        <p:txBody>
          <a:bodyPr>
            <a:normAutofit/>
          </a:bodyPr>
          <a:lstStyle/>
          <a:p>
            <a:pPr marL="0" indent="0">
              <a:buNone/>
            </a:pPr>
            <a:r>
              <a:rPr lang="en-US" sz="2400" b="1" dirty="0"/>
              <a:t>Illustration 15.18: </a:t>
            </a:r>
            <a:r>
              <a:rPr lang="en-US" sz="2400" dirty="0"/>
              <a:t>Asset turnover</a:t>
            </a:r>
          </a:p>
          <a:p>
            <a:pPr marL="0" indent="0">
              <a:buNone/>
            </a:pPr>
            <a:r>
              <a:rPr lang="en-US" sz="2400" dirty="0"/>
              <a:t>It measures how </a:t>
            </a:r>
            <a:r>
              <a:rPr lang="en-US" sz="2400" dirty="0">
                <a:solidFill>
                  <a:srgbClr val="FF0000"/>
                </a:solidFill>
              </a:rPr>
              <a:t>efficiently</a:t>
            </a:r>
            <a:r>
              <a:rPr lang="en-US" sz="2400" dirty="0"/>
              <a:t> a company uses its assets to generate sales.</a:t>
            </a:r>
          </a:p>
        </p:txBody>
      </p:sp>
      <p:sp>
        <p:nvSpPr>
          <p:cNvPr id="14" name="Content Placeholder 5">
            <a:extLst>
              <a:ext uri="{FF2B5EF4-FFF2-40B4-BE49-F238E27FC236}">
                <a16:creationId xmlns:a16="http://schemas.microsoft.com/office/drawing/2014/main" id="{E54C4BA9-7202-B838-CB61-834754520B6C}"/>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824844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498E0-3139-32B7-77D1-4FFF63F2ACBE}"/>
              </a:ext>
            </a:extLst>
          </p:cNvPr>
          <p:cNvSpPr>
            <a:spLocks noGrp="1"/>
          </p:cNvSpPr>
          <p:nvPr>
            <p:ph type="title"/>
          </p:nvPr>
        </p:nvSpPr>
        <p:spPr/>
        <p:txBody>
          <a:bodyPr>
            <a:normAutofit/>
          </a:bodyPr>
          <a:lstStyle/>
          <a:p>
            <a:r>
              <a:rPr lang="en-IN" dirty="0"/>
              <a:t>Return on Assets</a:t>
            </a:r>
          </a:p>
        </p:txBody>
      </p:sp>
      <p:pic>
        <p:nvPicPr>
          <p:cNvPr id="6" name="Picture Placeholder 5" descr="Formula for Return on assets is given as: Return on Assets equals Net Income over Average Total Assets. The Average Total Assets and comparative data for Quality Department Store for the years 2025 and 2024 are given as:2025: start fraction Euro 263,800 over start fraction left bracket Euro 1,595,000 plus Euro 1,835,000 over 2 right bracket end fraction end fraction equals 15.4%.2024: start fraction Euro 208,500 over start fraction left bracket Euro 1,446,000 plus Euro 1,595,000 over 2 right bracket end fraction end fraction equals 13.7%.The industry average is given as: 8.9%.The park street is given as: 2.4%.">
            <a:extLst>
              <a:ext uri="{FF2B5EF4-FFF2-40B4-BE49-F238E27FC236}">
                <a16:creationId xmlns:a16="http://schemas.microsoft.com/office/drawing/2014/main" id="{E17E3DF2-0175-CF07-DE6D-CA77D8BD313D}"/>
              </a:ext>
            </a:extLst>
          </p:cNvPr>
          <p:cNvPicPr>
            <a:picLocks noGrp="1" noChangeAspect="1"/>
          </p:cNvPicPr>
          <p:nvPr>
            <p:ph type="pic" sz="quarter" idx="17"/>
          </p:nvPr>
        </p:nvPicPr>
        <p:blipFill rotWithShape="1">
          <a:blip r:embed="rId3"/>
          <a:stretch/>
        </p:blipFill>
        <p:spPr>
          <a:xfrm>
            <a:off x="723034" y="1682545"/>
            <a:ext cx="7697932" cy="3108614"/>
          </a:xfrm>
          <a:prstGeom prst="rect">
            <a:avLst/>
          </a:prstGeom>
        </p:spPr>
      </p:pic>
      <p:sp>
        <p:nvSpPr>
          <p:cNvPr id="9" name="Content Placeholder 8">
            <a:extLst>
              <a:ext uri="{FF2B5EF4-FFF2-40B4-BE49-F238E27FC236}">
                <a16:creationId xmlns:a16="http://schemas.microsoft.com/office/drawing/2014/main" id="{68EAA0DB-A0AF-8120-2AF8-94F2E79DBE52}"/>
              </a:ext>
            </a:extLst>
          </p:cNvPr>
          <p:cNvSpPr>
            <a:spLocks noGrp="1"/>
          </p:cNvSpPr>
          <p:nvPr>
            <p:ph sz="quarter" idx="18"/>
          </p:nvPr>
        </p:nvSpPr>
        <p:spPr>
          <a:xfrm>
            <a:off x="592138" y="4896466"/>
            <a:ext cx="8037512" cy="973392"/>
          </a:xfrm>
        </p:spPr>
        <p:txBody>
          <a:bodyPr>
            <a:normAutofit/>
          </a:bodyPr>
          <a:lstStyle/>
          <a:p>
            <a:pPr marL="0" indent="0">
              <a:buNone/>
            </a:pPr>
            <a:r>
              <a:rPr lang="en-US" sz="2400" b="1" dirty="0"/>
              <a:t>Illustration 15.19: </a:t>
            </a:r>
            <a:r>
              <a:rPr lang="en-US" sz="2400" dirty="0"/>
              <a:t>Return on assets </a:t>
            </a:r>
          </a:p>
          <a:p>
            <a:pPr marL="0" indent="0">
              <a:buNone/>
            </a:pPr>
            <a:r>
              <a:rPr lang="en-US" sz="2400" dirty="0"/>
              <a:t>It is an overall measure of profitability.</a:t>
            </a:r>
          </a:p>
        </p:txBody>
      </p:sp>
      <p:sp>
        <p:nvSpPr>
          <p:cNvPr id="14" name="Content Placeholder 5">
            <a:extLst>
              <a:ext uri="{FF2B5EF4-FFF2-40B4-BE49-F238E27FC236}">
                <a16:creationId xmlns:a16="http://schemas.microsoft.com/office/drawing/2014/main" id="{813B0E6F-D849-DF29-F08D-F09314F34C27}"/>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743067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498E0-3139-32B7-77D1-4FFF63F2ACBE}"/>
              </a:ext>
            </a:extLst>
          </p:cNvPr>
          <p:cNvSpPr>
            <a:spLocks noGrp="1"/>
          </p:cNvSpPr>
          <p:nvPr>
            <p:ph type="title"/>
          </p:nvPr>
        </p:nvSpPr>
        <p:spPr/>
        <p:txBody>
          <a:bodyPr>
            <a:normAutofit fontScale="90000"/>
          </a:bodyPr>
          <a:lstStyle/>
          <a:p>
            <a:r>
              <a:rPr lang="en-US" dirty="0"/>
              <a:t>Return on Ordinary Shareholders’ Equity</a:t>
            </a:r>
            <a:endParaRPr lang="en-IN" dirty="0"/>
          </a:p>
        </p:txBody>
      </p:sp>
      <p:pic>
        <p:nvPicPr>
          <p:cNvPr id="4" name="Picture Placeholder 3" descr="Formula for Return on ordinary shareholders’ equity is given as: Return on Ordinary Shareholders’ Equity equals Net Income minus Preference Dividends over Average Ordinary Shareholders’ Equity. The Return on ordinary shareholders’ equity and comparative data for Quality Department Store for the years 2025 and 2024 are given as:2025: start fraction Euro 263,800 minus Euro 0 over left bracket Euro 795,000 plus Euro 1,003,000 over 2 right bracket end fraction end fraction equals 29.3%.2024: start fraction Euro 208,500 minus Euro 0 over left bracket Euro 667,000 plus Euro 795,000 over 2 right bracket end fraction end fraction equals 28.5%.The industry average is given as: 18.3%.The park street is given as: 6.4%. ">
            <a:extLst>
              <a:ext uri="{FF2B5EF4-FFF2-40B4-BE49-F238E27FC236}">
                <a16:creationId xmlns:a16="http://schemas.microsoft.com/office/drawing/2014/main" id="{3D11B8A6-59D2-6BA4-C7E1-783E87EF8CD2}"/>
              </a:ext>
            </a:extLst>
          </p:cNvPr>
          <p:cNvPicPr>
            <a:picLocks noGrp="1" noChangeAspect="1"/>
          </p:cNvPicPr>
          <p:nvPr>
            <p:ph type="pic" sz="quarter" idx="17"/>
          </p:nvPr>
        </p:nvPicPr>
        <p:blipFill rotWithShape="1">
          <a:blip r:embed="rId3"/>
          <a:stretch/>
        </p:blipFill>
        <p:spPr>
          <a:xfrm>
            <a:off x="774989" y="1563279"/>
            <a:ext cx="7594023" cy="3169227"/>
          </a:xfrm>
          <a:prstGeom prst="rect">
            <a:avLst/>
          </a:prstGeom>
        </p:spPr>
      </p:pic>
      <p:sp>
        <p:nvSpPr>
          <p:cNvPr id="9" name="Content Placeholder 8">
            <a:extLst>
              <a:ext uri="{FF2B5EF4-FFF2-40B4-BE49-F238E27FC236}">
                <a16:creationId xmlns:a16="http://schemas.microsoft.com/office/drawing/2014/main" id="{68EAA0DB-A0AF-8120-2AF8-94F2E79DBE52}"/>
              </a:ext>
            </a:extLst>
          </p:cNvPr>
          <p:cNvSpPr>
            <a:spLocks noGrp="1"/>
          </p:cNvSpPr>
          <p:nvPr>
            <p:ph sz="quarter" idx="18"/>
          </p:nvPr>
        </p:nvSpPr>
        <p:spPr>
          <a:xfrm>
            <a:off x="592138" y="4977324"/>
            <a:ext cx="8037512" cy="1233487"/>
          </a:xfrm>
        </p:spPr>
        <p:txBody>
          <a:bodyPr>
            <a:normAutofit lnSpcReduction="10000"/>
          </a:bodyPr>
          <a:lstStyle/>
          <a:p>
            <a:pPr marL="0" indent="0">
              <a:buNone/>
            </a:pPr>
            <a:r>
              <a:rPr lang="en-US" sz="2400" b="1" dirty="0"/>
              <a:t>Illustration 15.20: </a:t>
            </a:r>
            <a:r>
              <a:rPr lang="en-US" sz="2400" dirty="0"/>
              <a:t>Return on ordinary shareholders’ equity </a:t>
            </a:r>
          </a:p>
          <a:p>
            <a:pPr marL="0" indent="0">
              <a:buNone/>
            </a:pPr>
            <a:r>
              <a:rPr lang="en-US" sz="2400" dirty="0"/>
              <a:t>It shows how many euros of net income the company earned for each euro invested by the owners.</a:t>
            </a:r>
          </a:p>
        </p:txBody>
      </p:sp>
      <p:sp>
        <p:nvSpPr>
          <p:cNvPr id="14" name="Content Placeholder 5">
            <a:extLst>
              <a:ext uri="{FF2B5EF4-FFF2-40B4-BE49-F238E27FC236}">
                <a16:creationId xmlns:a16="http://schemas.microsoft.com/office/drawing/2014/main" id="{B049F4A2-67EB-CB4B-682A-F1F7949B7F0C}"/>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456293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498E0-3139-32B7-77D1-4FFF63F2ACBE}"/>
              </a:ext>
            </a:extLst>
          </p:cNvPr>
          <p:cNvSpPr>
            <a:spLocks noGrp="1"/>
          </p:cNvSpPr>
          <p:nvPr>
            <p:ph type="title"/>
          </p:nvPr>
        </p:nvSpPr>
        <p:spPr/>
        <p:txBody>
          <a:bodyPr>
            <a:normAutofit/>
          </a:bodyPr>
          <a:lstStyle/>
          <a:p>
            <a:r>
              <a:rPr lang="en-US" dirty="0"/>
              <a:t>Earnings per Share (EPS)</a:t>
            </a:r>
            <a:endParaRPr lang="en-IN" dirty="0"/>
          </a:p>
        </p:txBody>
      </p:sp>
      <p:pic>
        <p:nvPicPr>
          <p:cNvPr id="6" name="Picture Placeholder 5" descr="Formula for Earnings per share is given as: Earnings per share equals Net Income minus Preference Dividends over Weighted-Average Ordinary Shares Outstanding. The Earnings per share and comparative data for Quality Department Store for the years 2025 and 2024 are given as:2025: start fraction Euro 263,800 minus Euro 0 over left bracket 270,000 plus 275,400 over 2 right bracket end fraction end fraction equals Euro 0.97.2024: Euro 208,500 minus Euro 0 over 270,000 equals Euro 0.77. ">
            <a:extLst>
              <a:ext uri="{FF2B5EF4-FFF2-40B4-BE49-F238E27FC236}">
                <a16:creationId xmlns:a16="http://schemas.microsoft.com/office/drawing/2014/main" id="{E3BD752C-C2BA-5F62-A56C-21F8E5921B47}"/>
              </a:ext>
            </a:extLst>
          </p:cNvPr>
          <p:cNvPicPr>
            <a:picLocks noGrp="1" noChangeAspect="1"/>
          </p:cNvPicPr>
          <p:nvPr>
            <p:ph type="pic" sz="quarter" idx="17"/>
          </p:nvPr>
        </p:nvPicPr>
        <p:blipFill rotWithShape="1">
          <a:blip r:embed="rId2"/>
          <a:stretch/>
        </p:blipFill>
        <p:spPr>
          <a:xfrm>
            <a:off x="753341" y="2039068"/>
            <a:ext cx="7637318" cy="2623705"/>
          </a:xfrm>
          <a:prstGeom prst="rect">
            <a:avLst/>
          </a:prstGeom>
        </p:spPr>
      </p:pic>
      <p:sp>
        <p:nvSpPr>
          <p:cNvPr id="9" name="Content Placeholder 8">
            <a:extLst>
              <a:ext uri="{FF2B5EF4-FFF2-40B4-BE49-F238E27FC236}">
                <a16:creationId xmlns:a16="http://schemas.microsoft.com/office/drawing/2014/main" id="{68EAA0DB-A0AF-8120-2AF8-94F2E79DBE52}"/>
              </a:ext>
            </a:extLst>
          </p:cNvPr>
          <p:cNvSpPr>
            <a:spLocks noGrp="1"/>
          </p:cNvSpPr>
          <p:nvPr>
            <p:ph sz="quarter" idx="18"/>
          </p:nvPr>
        </p:nvSpPr>
        <p:spPr>
          <a:xfrm>
            <a:off x="592138" y="4937995"/>
            <a:ext cx="8037512" cy="1233487"/>
          </a:xfrm>
        </p:spPr>
        <p:txBody>
          <a:bodyPr>
            <a:normAutofit/>
          </a:bodyPr>
          <a:lstStyle/>
          <a:p>
            <a:pPr marL="0" indent="0">
              <a:buNone/>
            </a:pPr>
            <a:r>
              <a:rPr lang="en-US" sz="2400" b="1" dirty="0"/>
              <a:t>Illustration 15.21: </a:t>
            </a:r>
            <a:r>
              <a:rPr lang="en-US" sz="2400" dirty="0"/>
              <a:t>Earnings per share </a:t>
            </a:r>
          </a:p>
          <a:p>
            <a:pPr marL="0" indent="0">
              <a:buNone/>
            </a:pPr>
            <a:r>
              <a:rPr lang="en-US" sz="2400" dirty="0"/>
              <a:t>A measure of the net income earned on each ordinary share.</a:t>
            </a:r>
          </a:p>
        </p:txBody>
      </p:sp>
      <p:sp>
        <p:nvSpPr>
          <p:cNvPr id="14" name="Content Placeholder 5">
            <a:extLst>
              <a:ext uri="{FF2B5EF4-FFF2-40B4-BE49-F238E27FC236}">
                <a16:creationId xmlns:a16="http://schemas.microsoft.com/office/drawing/2014/main" id="{E7B2D4D7-2519-DF0F-967C-0D7C8E711E24}"/>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611128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C52B6-6816-1054-DB20-27C6CFADCCD8}"/>
              </a:ext>
            </a:extLst>
          </p:cNvPr>
          <p:cNvSpPr>
            <a:spLocks noGrp="1"/>
          </p:cNvSpPr>
          <p:nvPr>
            <p:ph type="title"/>
          </p:nvPr>
        </p:nvSpPr>
        <p:spPr>
          <a:xfrm>
            <a:off x="514353" y="487777"/>
            <a:ext cx="8115301" cy="849312"/>
          </a:xfrm>
        </p:spPr>
        <p:txBody>
          <a:bodyPr>
            <a:normAutofit fontScale="90000"/>
          </a:bodyPr>
          <a:lstStyle/>
          <a:p>
            <a:r>
              <a:rPr lang="en-US" dirty="0"/>
              <a:t>EPS is the number used by most analysts</a:t>
            </a:r>
          </a:p>
        </p:txBody>
      </p:sp>
      <p:pic>
        <p:nvPicPr>
          <p:cNvPr id="14" name="Picture 13">
            <a:extLst>
              <a:ext uri="{FF2B5EF4-FFF2-40B4-BE49-F238E27FC236}">
                <a16:creationId xmlns:a16="http://schemas.microsoft.com/office/drawing/2014/main" id="{30EEA373-69CF-99C1-2877-111302517C11}"/>
              </a:ext>
            </a:extLst>
          </p:cNvPr>
          <p:cNvPicPr>
            <a:picLocks noChangeAspect="1"/>
          </p:cNvPicPr>
          <p:nvPr/>
        </p:nvPicPr>
        <p:blipFill rotWithShape="1">
          <a:blip r:embed="rId2"/>
          <a:srcRect l="44742" t="30008" r="30206" b="4135"/>
          <a:stretch/>
        </p:blipFill>
        <p:spPr>
          <a:xfrm>
            <a:off x="514346" y="997507"/>
            <a:ext cx="3836709" cy="2431493"/>
          </a:xfrm>
          <a:prstGeom prst="rect">
            <a:avLst/>
          </a:prstGeom>
        </p:spPr>
      </p:pic>
      <p:pic>
        <p:nvPicPr>
          <p:cNvPr id="16" name="Picture 15">
            <a:extLst>
              <a:ext uri="{FF2B5EF4-FFF2-40B4-BE49-F238E27FC236}">
                <a16:creationId xmlns:a16="http://schemas.microsoft.com/office/drawing/2014/main" id="{9A431A0D-D746-B058-37ED-471C42CC82B2}"/>
              </a:ext>
            </a:extLst>
          </p:cNvPr>
          <p:cNvPicPr>
            <a:picLocks noChangeAspect="1"/>
          </p:cNvPicPr>
          <p:nvPr/>
        </p:nvPicPr>
        <p:blipFill rotWithShape="1">
          <a:blip r:embed="rId3"/>
          <a:srcRect l="54227" t="19744" r="22165" b="29793"/>
          <a:stretch/>
        </p:blipFill>
        <p:spPr>
          <a:xfrm>
            <a:off x="2611224" y="2213253"/>
            <a:ext cx="6205174" cy="3197422"/>
          </a:xfrm>
          <a:prstGeom prst="rect">
            <a:avLst/>
          </a:prstGeom>
        </p:spPr>
      </p:pic>
    </p:spTree>
    <p:extLst>
      <p:ext uri="{BB962C8B-B14F-4D97-AF65-F5344CB8AC3E}">
        <p14:creationId xmlns:p14="http://schemas.microsoft.com/office/powerpoint/2010/main" val="341787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177715"/>
            <a:ext cx="8115301" cy="2298031"/>
          </a:xfrm>
        </p:spPr>
        <p:txBody>
          <a:bodyPr>
            <a:noAutofit/>
          </a:bodyPr>
          <a:lstStyle/>
          <a:p>
            <a:r>
              <a:rPr lang="en-GB" dirty="0"/>
              <a:t>Learning Objective 1</a:t>
            </a:r>
            <a:br>
              <a:rPr lang="en-GB" dirty="0"/>
            </a:br>
            <a:r>
              <a:rPr lang="en-US" dirty="0"/>
              <a:t>Apply Horizontal Analysis and Vertical Analysis to Financial Statements.</a:t>
            </a:r>
            <a:endParaRPr lang="en-IN" dirty="0"/>
          </a:p>
        </p:txBody>
      </p:sp>
      <p:sp>
        <p:nvSpPr>
          <p:cNvPr id="4" name="Content Placeholder 5">
            <a:extLst>
              <a:ext uri="{FF2B5EF4-FFF2-40B4-BE49-F238E27FC236}">
                <a16:creationId xmlns:a16="http://schemas.microsoft.com/office/drawing/2014/main" id="{D42FD45B-25E7-0CEB-D0B3-6990F9DE4E43}"/>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422114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498E0-3139-32B7-77D1-4FFF63F2ACBE}"/>
              </a:ext>
            </a:extLst>
          </p:cNvPr>
          <p:cNvSpPr>
            <a:spLocks noGrp="1"/>
          </p:cNvSpPr>
          <p:nvPr>
            <p:ph type="title"/>
          </p:nvPr>
        </p:nvSpPr>
        <p:spPr/>
        <p:txBody>
          <a:bodyPr>
            <a:normAutofit/>
          </a:bodyPr>
          <a:lstStyle/>
          <a:p>
            <a:r>
              <a:rPr lang="en-US" dirty="0"/>
              <a:t>Price-Earnings Ratio</a:t>
            </a:r>
            <a:endParaRPr lang="en-IN" dirty="0"/>
          </a:p>
        </p:txBody>
      </p:sp>
      <p:pic>
        <p:nvPicPr>
          <p:cNvPr id="4" name="Picture Placeholder 3" descr="Formula for Price-earnings ratio is given as: Price-Earnings Ratio equals Market Price per Share over Earnings per Share. The Price-earnings ratio and comparative data for Quality Department Store for the years 2025 and 2024 are given as:2025: Euro 12.00 over Euro 0.97 equals 12.4 times.2024: Euro 8.00 over Euro 0.77 equals 10.4 times. The industry average is given as: 21.3 times. The park street is given as: 17.2 times. ">
            <a:extLst>
              <a:ext uri="{FF2B5EF4-FFF2-40B4-BE49-F238E27FC236}">
                <a16:creationId xmlns:a16="http://schemas.microsoft.com/office/drawing/2014/main" id="{B53E9123-7BA5-CA02-4394-16CFA0432FC5}"/>
              </a:ext>
            </a:extLst>
          </p:cNvPr>
          <p:cNvPicPr>
            <a:picLocks noGrp="1" noChangeAspect="1"/>
          </p:cNvPicPr>
          <p:nvPr>
            <p:ph type="pic" sz="quarter" idx="17"/>
          </p:nvPr>
        </p:nvPicPr>
        <p:blipFill rotWithShape="1">
          <a:blip r:embed="rId2"/>
          <a:stretch/>
        </p:blipFill>
        <p:spPr>
          <a:xfrm>
            <a:off x="744682" y="1776268"/>
            <a:ext cx="7654636" cy="2918114"/>
          </a:xfrm>
          <a:prstGeom prst="rect">
            <a:avLst/>
          </a:prstGeom>
        </p:spPr>
      </p:pic>
      <p:sp>
        <p:nvSpPr>
          <p:cNvPr id="9" name="Content Placeholder 8">
            <a:extLst>
              <a:ext uri="{FF2B5EF4-FFF2-40B4-BE49-F238E27FC236}">
                <a16:creationId xmlns:a16="http://schemas.microsoft.com/office/drawing/2014/main" id="{68EAA0DB-A0AF-8120-2AF8-94F2E79DBE52}"/>
              </a:ext>
            </a:extLst>
          </p:cNvPr>
          <p:cNvSpPr>
            <a:spLocks noGrp="1"/>
          </p:cNvSpPr>
          <p:nvPr>
            <p:ph sz="quarter" idx="18"/>
          </p:nvPr>
        </p:nvSpPr>
        <p:spPr>
          <a:xfrm>
            <a:off x="592138" y="5164138"/>
            <a:ext cx="8335294" cy="1233487"/>
          </a:xfrm>
        </p:spPr>
        <p:txBody>
          <a:bodyPr>
            <a:normAutofit/>
          </a:bodyPr>
          <a:lstStyle/>
          <a:p>
            <a:pPr marL="0" indent="0">
              <a:buNone/>
            </a:pPr>
            <a:r>
              <a:rPr lang="en-US" sz="2400" b="1" dirty="0"/>
              <a:t>Illustration 15.22: </a:t>
            </a:r>
            <a:r>
              <a:rPr lang="en-US" sz="2400" dirty="0"/>
              <a:t>Price-earnings ratio </a:t>
            </a:r>
          </a:p>
          <a:p>
            <a:pPr marL="0" indent="0">
              <a:buNone/>
            </a:pPr>
            <a:r>
              <a:rPr lang="en-US" sz="2400" dirty="0"/>
              <a:t>It reflects investors’ assessments of a company’s future earnings.</a:t>
            </a:r>
          </a:p>
        </p:txBody>
      </p:sp>
      <p:sp>
        <p:nvSpPr>
          <p:cNvPr id="14" name="Content Placeholder 5">
            <a:extLst>
              <a:ext uri="{FF2B5EF4-FFF2-40B4-BE49-F238E27FC236}">
                <a16:creationId xmlns:a16="http://schemas.microsoft.com/office/drawing/2014/main" id="{2623F706-2C23-2851-7FC7-2A2BA7CCC860}"/>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9633047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A345A-531D-1575-CADD-51B08E653967}"/>
              </a:ext>
            </a:extLst>
          </p:cNvPr>
          <p:cNvSpPr>
            <a:spLocks noGrp="1"/>
          </p:cNvSpPr>
          <p:nvPr>
            <p:ph type="title"/>
          </p:nvPr>
        </p:nvSpPr>
        <p:spPr>
          <a:xfrm>
            <a:off x="514349" y="460255"/>
            <a:ext cx="8115301" cy="849312"/>
          </a:xfrm>
        </p:spPr>
        <p:txBody>
          <a:bodyPr/>
          <a:lstStyle/>
          <a:p>
            <a:r>
              <a:rPr lang="en-US"/>
              <a:t>Google’s PE ratio</a:t>
            </a:r>
            <a:endParaRPr lang="en-US" dirty="0"/>
          </a:p>
        </p:txBody>
      </p:sp>
      <p:pic>
        <p:nvPicPr>
          <p:cNvPr id="14" name="Picture 13">
            <a:extLst>
              <a:ext uri="{FF2B5EF4-FFF2-40B4-BE49-F238E27FC236}">
                <a16:creationId xmlns:a16="http://schemas.microsoft.com/office/drawing/2014/main" id="{344AA23D-A69C-9E53-0588-8E7610EC5635}"/>
              </a:ext>
            </a:extLst>
          </p:cNvPr>
          <p:cNvPicPr>
            <a:picLocks noChangeAspect="1"/>
          </p:cNvPicPr>
          <p:nvPr/>
        </p:nvPicPr>
        <p:blipFill rotWithShape="1">
          <a:blip r:embed="rId2"/>
          <a:srcRect l="47630" t="10335" r="2989" b="20387"/>
          <a:stretch/>
        </p:blipFill>
        <p:spPr>
          <a:xfrm>
            <a:off x="377072" y="3102689"/>
            <a:ext cx="8115301" cy="2744632"/>
          </a:xfrm>
          <a:prstGeom prst="rect">
            <a:avLst/>
          </a:prstGeom>
        </p:spPr>
      </p:pic>
      <p:sp>
        <p:nvSpPr>
          <p:cNvPr id="18" name="TextBox 17">
            <a:extLst>
              <a:ext uri="{FF2B5EF4-FFF2-40B4-BE49-F238E27FC236}">
                <a16:creationId xmlns:a16="http://schemas.microsoft.com/office/drawing/2014/main" id="{5DFF6861-C823-49EC-F242-255A27E708D4}"/>
              </a:ext>
            </a:extLst>
          </p:cNvPr>
          <p:cNvSpPr txBox="1"/>
          <p:nvPr/>
        </p:nvSpPr>
        <p:spPr>
          <a:xfrm>
            <a:off x="514349" y="1156379"/>
            <a:ext cx="6913973" cy="2031325"/>
          </a:xfrm>
          <a:prstGeom prst="rect">
            <a:avLst/>
          </a:prstGeom>
          <a:noFill/>
        </p:spPr>
        <p:txBody>
          <a:bodyPr wrap="square">
            <a:spAutoFit/>
          </a:bodyPr>
          <a:lstStyle/>
          <a:p>
            <a:r>
              <a:rPr lang="en-US" sz="1800" dirty="0"/>
              <a:t>PE ratio is usually high for growth/young companies, because their earnings are low.</a:t>
            </a:r>
          </a:p>
          <a:p>
            <a:endParaRPr lang="en-US" dirty="0"/>
          </a:p>
          <a:p>
            <a:r>
              <a:rPr lang="en-US" dirty="0"/>
              <a:t>Investors are willing to assign a high PE ratio for those firms because they expect the earnings grow in the future.</a:t>
            </a:r>
          </a:p>
          <a:p>
            <a:endParaRPr lang="en-US" dirty="0"/>
          </a:p>
          <a:p>
            <a:r>
              <a:rPr lang="en-US" dirty="0"/>
              <a:t>As earnings grows, the PE ratio start to decrease. </a:t>
            </a:r>
          </a:p>
        </p:txBody>
      </p:sp>
    </p:spTree>
    <p:extLst>
      <p:ext uri="{BB962C8B-B14F-4D97-AF65-F5344CB8AC3E}">
        <p14:creationId xmlns:p14="http://schemas.microsoft.com/office/powerpoint/2010/main" val="1746295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498E0-3139-32B7-77D1-4FFF63F2ACBE}"/>
              </a:ext>
            </a:extLst>
          </p:cNvPr>
          <p:cNvSpPr>
            <a:spLocks noGrp="1"/>
          </p:cNvSpPr>
          <p:nvPr>
            <p:ph type="title"/>
          </p:nvPr>
        </p:nvSpPr>
        <p:spPr/>
        <p:txBody>
          <a:bodyPr>
            <a:normAutofit/>
          </a:bodyPr>
          <a:lstStyle/>
          <a:p>
            <a:r>
              <a:rPr lang="en-US" dirty="0"/>
              <a:t>Payout Ratio</a:t>
            </a:r>
            <a:endParaRPr lang="en-IN" dirty="0"/>
          </a:p>
        </p:txBody>
      </p:sp>
      <p:pic>
        <p:nvPicPr>
          <p:cNvPr id="6" name="Picture Placeholder 5" descr="Formula for Payout ratio is given as: Payout Ratio equals Cash Dividends Paid on Ordinary Shares over Net Income. The Payout ratio and comparative data for Quality Department Store for the years 2025 and 2024 are given as:2025: Euro 61,200 over Euro 263,800 equals 23.2%.2024: Euro 60,000 over Euro 208,500 equals 28.8%.The industry average is given as: 16.1%.The park street is given as: 63.0%.">
            <a:extLst>
              <a:ext uri="{FF2B5EF4-FFF2-40B4-BE49-F238E27FC236}">
                <a16:creationId xmlns:a16="http://schemas.microsoft.com/office/drawing/2014/main" id="{CEFEE8A9-90A2-EC36-2288-30FC58D3481B}"/>
              </a:ext>
            </a:extLst>
          </p:cNvPr>
          <p:cNvPicPr>
            <a:picLocks noGrp="1" noChangeAspect="1"/>
          </p:cNvPicPr>
          <p:nvPr>
            <p:ph type="pic" sz="quarter" idx="17"/>
          </p:nvPr>
        </p:nvPicPr>
        <p:blipFill rotWithShape="1">
          <a:blip r:embed="rId2"/>
          <a:stretch/>
        </p:blipFill>
        <p:spPr>
          <a:xfrm>
            <a:off x="762000" y="1914814"/>
            <a:ext cx="7620000" cy="2831523"/>
          </a:xfrm>
          <a:prstGeom prst="rect">
            <a:avLst/>
          </a:prstGeom>
        </p:spPr>
      </p:pic>
      <p:sp>
        <p:nvSpPr>
          <p:cNvPr id="9" name="Content Placeholder 8">
            <a:extLst>
              <a:ext uri="{FF2B5EF4-FFF2-40B4-BE49-F238E27FC236}">
                <a16:creationId xmlns:a16="http://schemas.microsoft.com/office/drawing/2014/main" id="{68EAA0DB-A0AF-8120-2AF8-94F2E79DBE52}"/>
              </a:ext>
            </a:extLst>
          </p:cNvPr>
          <p:cNvSpPr>
            <a:spLocks noGrp="1"/>
          </p:cNvSpPr>
          <p:nvPr>
            <p:ph sz="quarter" idx="18"/>
          </p:nvPr>
        </p:nvSpPr>
        <p:spPr>
          <a:xfrm>
            <a:off x="592138" y="4920916"/>
            <a:ext cx="8037512" cy="1476709"/>
          </a:xfrm>
        </p:spPr>
        <p:txBody>
          <a:bodyPr>
            <a:normAutofit/>
          </a:bodyPr>
          <a:lstStyle/>
          <a:p>
            <a:pPr marL="0" indent="0">
              <a:buNone/>
            </a:pPr>
            <a:r>
              <a:rPr lang="en-US" sz="2400" b="1" dirty="0"/>
              <a:t>Illustration 15.23: </a:t>
            </a:r>
            <a:r>
              <a:rPr lang="en-US" sz="2400" dirty="0"/>
              <a:t>Payout ratio</a:t>
            </a:r>
          </a:p>
          <a:p>
            <a:pPr marL="0" indent="0">
              <a:buNone/>
            </a:pPr>
            <a:r>
              <a:rPr lang="en-US" sz="2400" dirty="0"/>
              <a:t>It measures the percentage of earnings distributed in the form of cash dividends.</a:t>
            </a:r>
          </a:p>
        </p:txBody>
      </p:sp>
      <p:sp>
        <p:nvSpPr>
          <p:cNvPr id="14" name="Content Placeholder 5">
            <a:extLst>
              <a:ext uri="{FF2B5EF4-FFF2-40B4-BE49-F238E27FC236}">
                <a16:creationId xmlns:a16="http://schemas.microsoft.com/office/drawing/2014/main" id="{A1297D1F-7561-C8C6-74C6-6F4C10861F41}"/>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4279735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Solvency Ratios</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p:txBody>
          <a:bodyPr>
            <a:normAutofit/>
          </a:bodyPr>
          <a:lstStyle/>
          <a:p>
            <a:pPr marL="0" indent="0">
              <a:spcAft>
                <a:spcPts val="1200"/>
              </a:spcAft>
              <a:buNone/>
            </a:pPr>
            <a:r>
              <a:rPr lang="en-US" dirty="0"/>
              <a:t>Solvency ratios measure the ability of a company to survive over a long period of time.</a:t>
            </a:r>
          </a:p>
          <a:p>
            <a:r>
              <a:rPr lang="en-US" dirty="0"/>
              <a:t>Debt to Total Assets and </a:t>
            </a:r>
          </a:p>
          <a:p>
            <a:pPr>
              <a:spcAft>
                <a:spcPts val="1200"/>
              </a:spcAft>
            </a:pPr>
            <a:r>
              <a:rPr lang="en-US" dirty="0"/>
              <a:t>Times Interest Earned </a:t>
            </a:r>
          </a:p>
          <a:p>
            <a:pPr marL="0" indent="0">
              <a:buNone/>
            </a:pPr>
            <a:r>
              <a:rPr lang="en-US" dirty="0"/>
              <a:t>are two ratios that provide information about a company’s debt-paying ability.</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360422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498E0-3139-32B7-77D1-4FFF63F2ACBE}"/>
              </a:ext>
            </a:extLst>
          </p:cNvPr>
          <p:cNvSpPr>
            <a:spLocks noGrp="1"/>
          </p:cNvSpPr>
          <p:nvPr>
            <p:ph type="title"/>
          </p:nvPr>
        </p:nvSpPr>
        <p:spPr/>
        <p:txBody>
          <a:bodyPr>
            <a:normAutofit/>
          </a:bodyPr>
          <a:lstStyle/>
          <a:p>
            <a:r>
              <a:rPr lang="en-US" dirty="0"/>
              <a:t>Debt to Assets Ratio</a:t>
            </a:r>
            <a:endParaRPr lang="en-IN" dirty="0"/>
          </a:p>
        </p:txBody>
      </p:sp>
      <p:pic>
        <p:nvPicPr>
          <p:cNvPr id="4" name="Picture Placeholder 3" descr="Formula for Debt to assets ratio is given as: Debt to Assets Ratio equals Total Liabilities over Total Assets. The Debt to assets ratio and comparative data for Quality Department Store for the years 2025 and 2024 are given as:2025: Euro 832,000 over Euro 1,835,000 equals 45.3%.2024: Euro 800,000 over Euro 1,595,000 equals 50.2%.The industry average is given as: 34.2%.The park street is given as: 62.0%. ">
            <a:extLst>
              <a:ext uri="{FF2B5EF4-FFF2-40B4-BE49-F238E27FC236}">
                <a16:creationId xmlns:a16="http://schemas.microsoft.com/office/drawing/2014/main" id="{8EF92ADC-1726-A557-F5CD-E5666CA8F52A}"/>
              </a:ext>
            </a:extLst>
          </p:cNvPr>
          <p:cNvPicPr>
            <a:picLocks noGrp="1" noChangeAspect="1"/>
          </p:cNvPicPr>
          <p:nvPr>
            <p:ph type="pic" sz="quarter" idx="17"/>
          </p:nvPr>
        </p:nvPicPr>
        <p:blipFill rotWithShape="1">
          <a:blip r:embed="rId2"/>
          <a:stretch/>
        </p:blipFill>
        <p:spPr>
          <a:xfrm>
            <a:off x="400050" y="1665227"/>
            <a:ext cx="8343900" cy="3143250"/>
          </a:xfrm>
          <a:prstGeom prst="rect">
            <a:avLst/>
          </a:prstGeom>
        </p:spPr>
      </p:pic>
      <p:sp>
        <p:nvSpPr>
          <p:cNvPr id="9" name="Content Placeholder 8">
            <a:extLst>
              <a:ext uri="{FF2B5EF4-FFF2-40B4-BE49-F238E27FC236}">
                <a16:creationId xmlns:a16="http://schemas.microsoft.com/office/drawing/2014/main" id="{68EAA0DB-A0AF-8120-2AF8-94F2E79DBE52}"/>
              </a:ext>
            </a:extLst>
          </p:cNvPr>
          <p:cNvSpPr>
            <a:spLocks noGrp="1"/>
          </p:cNvSpPr>
          <p:nvPr>
            <p:ph sz="quarter" idx="18"/>
          </p:nvPr>
        </p:nvSpPr>
        <p:spPr/>
        <p:txBody>
          <a:bodyPr>
            <a:normAutofit fontScale="92500"/>
          </a:bodyPr>
          <a:lstStyle/>
          <a:p>
            <a:pPr marL="0" indent="0">
              <a:buNone/>
            </a:pPr>
            <a:r>
              <a:rPr lang="en-US" sz="2400" b="1" dirty="0"/>
              <a:t>Illustration 15.24: </a:t>
            </a:r>
            <a:r>
              <a:rPr lang="en-US" sz="2400" dirty="0"/>
              <a:t>Vertical analysis of statements of financial position</a:t>
            </a:r>
          </a:p>
          <a:p>
            <a:pPr marL="0" indent="0">
              <a:buNone/>
            </a:pPr>
            <a:r>
              <a:rPr lang="en-US" sz="2400" dirty="0"/>
              <a:t>It measures the percentage of the total assets that creditors provide.</a:t>
            </a:r>
          </a:p>
        </p:txBody>
      </p:sp>
      <p:sp>
        <p:nvSpPr>
          <p:cNvPr id="14" name="Content Placeholder 5">
            <a:extLst>
              <a:ext uri="{FF2B5EF4-FFF2-40B4-BE49-F238E27FC236}">
                <a16:creationId xmlns:a16="http://schemas.microsoft.com/office/drawing/2014/main" id="{2889E01C-D5BB-7C6A-DC9C-C589B0B1056F}"/>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905939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498E0-3139-32B7-77D1-4FFF63F2ACBE}"/>
              </a:ext>
            </a:extLst>
          </p:cNvPr>
          <p:cNvSpPr>
            <a:spLocks noGrp="1"/>
          </p:cNvSpPr>
          <p:nvPr>
            <p:ph type="title"/>
          </p:nvPr>
        </p:nvSpPr>
        <p:spPr/>
        <p:txBody>
          <a:bodyPr>
            <a:normAutofit/>
          </a:bodyPr>
          <a:lstStyle/>
          <a:p>
            <a:r>
              <a:rPr lang="en-US" dirty="0"/>
              <a:t>Times Interest Earned</a:t>
            </a:r>
            <a:endParaRPr lang="en-IN" dirty="0"/>
          </a:p>
        </p:txBody>
      </p:sp>
      <p:pic>
        <p:nvPicPr>
          <p:cNvPr id="6" name="Picture Placeholder 5" descr="Formula for Times interest earned is given as: Times Interest Earned equals Net Income plus Interest Expense plus Income Tax Expense over Interest Expense. The Times interest earned and comparative data for Quality Department Store for the years 2025 and 2024 are given as:2025: Euro 263,800 plus Euro 36,000 plus Euro 168,200 over Euro 36,000 equals 13 times.2024: Euro 208,500 plus Euro 40,500 plus Euro 139,000 over Euro 40,500 equals 9.6 times. The industry average is given as: 16.1 times. The park street is given as: 2.9 times. ">
            <a:extLst>
              <a:ext uri="{FF2B5EF4-FFF2-40B4-BE49-F238E27FC236}">
                <a16:creationId xmlns:a16="http://schemas.microsoft.com/office/drawing/2014/main" id="{45979996-6082-659E-7D6C-C70EF97CF991}"/>
              </a:ext>
            </a:extLst>
          </p:cNvPr>
          <p:cNvPicPr>
            <a:picLocks noGrp="1" noChangeAspect="1"/>
          </p:cNvPicPr>
          <p:nvPr>
            <p:ph type="pic" sz="quarter" idx="17"/>
          </p:nvPr>
        </p:nvPicPr>
        <p:blipFill rotWithShape="1">
          <a:blip r:embed="rId2"/>
          <a:stretch/>
        </p:blipFill>
        <p:spPr>
          <a:xfrm>
            <a:off x="787978" y="1639791"/>
            <a:ext cx="7841676" cy="3086426"/>
          </a:xfrm>
          <a:prstGeom prst="rect">
            <a:avLst/>
          </a:prstGeom>
        </p:spPr>
      </p:pic>
      <p:sp>
        <p:nvSpPr>
          <p:cNvPr id="9" name="Content Placeholder 8">
            <a:extLst>
              <a:ext uri="{FF2B5EF4-FFF2-40B4-BE49-F238E27FC236}">
                <a16:creationId xmlns:a16="http://schemas.microsoft.com/office/drawing/2014/main" id="{68EAA0DB-A0AF-8120-2AF8-94F2E79DBE52}"/>
              </a:ext>
            </a:extLst>
          </p:cNvPr>
          <p:cNvSpPr>
            <a:spLocks noGrp="1"/>
          </p:cNvSpPr>
          <p:nvPr>
            <p:ph sz="quarter" idx="18"/>
          </p:nvPr>
        </p:nvSpPr>
        <p:spPr/>
        <p:txBody>
          <a:bodyPr>
            <a:normAutofit lnSpcReduction="10000"/>
          </a:bodyPr>
          <a:lstStyle/>
          <a:p>
            <a:pPr marL="0" indent="0">
              <a:buNone/>
            </a:pPr>
            <a:r>
              <a:rPr lang="en-US" sz="2400" b="1" dirty="0"/>
              <a:t>Illustration 15.25: </a:t>
            </a:r>
            <a:r>
              <a:rPr lang="en-US" sz="2400" dirty="0"/>
              <a:t>Times interest earned </a:t>
            </a:r>
          </a:p>
          <a:p>
            <a:pPr marL="0" indent="0">
              <a:buNone/>
            </a:pPr>
            <a:r>
              <a:rPr lang="en-US" sz="2400" dirty="0"/>
              <a:t>It provides an indication of the company’s ability to meet interest payments as they come due.</a:t>
            </a:r>
          </a:p>
        </p:txBody>
      </p:sp>
      <p:sp>
        <p:nvSpPr>
          <p:cNvPr id="14" name="Content Placeholder 5">
            <a:extLst>
              <a:ext uri="{FF2B5EF4-FFF2-40B4-BE49-F238E27FC236}">
                <a16:creationId xmlns:a16="http://schemas.microsoft.com/office/drawing/2014/main" id="{913BF796-3D1E-C967-70BB-4B3955F02FB3}"/>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571891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498E0-3139-32B7-77D1-4FFF63F2ACBE}"/>
              </a:ext>
            </a:extLst>
          </p:cNvPr>
          <p:cNvSpPr>
            <a:spLocks noGrp="1"/>
          </p:cNvSpPr>
          <p:nvPr>
            <p:ph type="title"/>
          </p:nvPr>
        </p:nvSpPr>
        <p:spPr/>
        <p:txBody>
          <a:bodyPr>
            <a:normAutofit/>
          </a:bodyPr>
          <a:lstStyle/>
          <a:p>
            <a:r>
              <a:rPr lang="en-US" dirty="0"/>
              <a:t>Summary of Ratios – Liquidity</a:t>
            </a:r>
            <a:endParaRPr lang="en-IN" dirty="0"/>
          </a:p>
        </p:txBody>
      </p:sp>
      <p:graphicFrame>
        <p:nvGraphicFramePr>
          <p:cNvPr id="16" name="Table 14">
            <a:extLst>
              <a:ext uri="{FF2B5EF4-FFF2-40B4-BE49-F238E27FC236}">
                <a16:creationId xmlns:a16="http://schemas.microsoft.com/office/drawing/2014/main" id="{616C69BE-215B-9CCF-6324-11B8ADC7F91E}"/>
              </a:ext>
            </a:extLst>
          </p:cNvPr>
          <p:cNvGraphicFramePr>
            <a:graphicFrameLocks noGrp="1"/>
          </p:cNvGraphicFramePr>
          <p:nvPr>
            <p:ph type="tbl" sz="quarter" idx="19"/>
            <p:extLst>
              <p:ext uri="{D42A27DB-BD31-4B8C-83A1-F6EECF244321}">
                <p14:modId xmlns:p14="http://schemas.microsoft.com/office/powerpoint/2010/main" val="1136081342"/>
              </p:ext>
            </p:extLst>
          </p:nvPr>
        </p:nvGraphicFramePr>
        <p:xfrm>
          <a:off x="350436" y="1504863"/>
          <a:ext cx="8443128" cy="4190118"/>
        </p:xfrm>
        <a:graphic>
          <a:graphicData uri="http://schemas.openxmlformats.org/drawingml/2006/table">
            <a:tbl>
              <a:tblPr firstRow="1" bandRow="1">
                <a:tableStyleId>{2D5ABB26-0587-4C30-8999-92F81FD0307C}</a:tableStyleId>
              </a:tblPr>
              <a:tblGrid>
                <a:gridCol w="2522312">
                  <a:extLst>
                    <a:ext uri="{9D8B030D-6E8A-4147-A177-3AD203B41FA5}">
                      <a16:colId xmlns:a16="http://schemas.microsoft.com/office/drawing/2014/main" val="2175545611"/>
                    </a:ext>
                  </a:extLst>
                </a:gridCol>
                <a:gridCol w="3306310">
                  <a:extLst>
                    <a:ext uri="{9D8B030D-6E8A-4147-A177-3AD203B41FA5}">
                      <a16:colId xmlns:a16="http://schemas.microsoft.com/office/drawing/2014/main" val="3157784884"/>
                    </a:ext>
                  </a:extLst>
                </a:gridCol>
                <a:gridCol w="2614506">
                  <a:extLst>
                    <a:ext uri="{9D8B030D-6E8A-4147-A177-3AD203B41FA5}">
                      <a16:colId xmlns:a16="http://schemas.microsoft.com/office/drawing/2014/main" val="816408294"/>
                    </a:ext>
                  </a:extLst>
                </a:gridCol>
              </a:tblGrid>
              <a:tr h="252412">
                <a:tc>
                  <a:txBody>
                    <a:bodyPr/>
                    <a:lstStyle/>
                    <a:p>
                      <a:pPr algn="ctr"/>
                      <a:r>
                        <a:rPr lang="en-IN" sz="1800" b="1" u="none" dirty="0"/>
                        <a:t>Ratio</a:t>
                      </a:r>
                    </a:p>
                  </a:txBody>
                  <a:tcPr anchor="ctr">
                    <a:lnB w="12700" cap="flat" cmpd="sng" algn="ctr">
                      <a:solidFill>
                        <a:schemeClr val="tx1"/>
                      </a:solidFill>
                      <a:prstDash val="solid"/>
                      <a:round/>
                      <a:headEnd type="none" w="med" len="med"/>
                      <a:tailEnd type="none" w="med" len="med"/>
                    </a:lnB>
                  </a:tcPr>
                </a:tc>
                <a:tc>
                  <a:txBody>
                    <a:bodyPr/>
                    <a:lstStyle/>
                    <a:p>
                      <a:pPr algn="ctr"/>
                      <a:r>
                        <a:rPr lang="en-IN" sz="1800" b="1" dirty="0"/>
                        <a:t>Formula</a:t>
                      </a:r>
                    </a:p>
                  </a:txBody>
                  <a:tcPr anchor="ctr">
                    <a:lnB w="12700" cap="flat" cmpd="sng" algn="ctr">
                      <a:solidFill>
                        <a:schemeClr val="tx1"/>
                      </a:solidFill>
                      <a:prstDash val="solid"/>
                      <a:round/>
                      <a:headEnd type="none" w="med" len="med"/>
                      <a:tailEnd type="none" w="med" len="med"/>
                    </a:lnB>
                  </a:tcPr>
                </a:tc>
                <a:tc>
                  <a:txBody>
                    <a:bodyPr/>
                    <a:lstStyle/>
                    <a:p>
                      <a:pPr algn="ctr"/>
                      <a:r>
                        <a:rPr lang="en-IN" sz="1800" b="1" dirty="0"/>
                        <a:t>Purpose or Use</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9681267"/>
                  </a:ext>
                </a:extLst>
              </a:tr>
              <a:tr h="252412">
                <a:tc>
                  <a:txBody>
                    <a:bodyPr/>
                    <a:lstStyle/>
                    <a:p>
                      <a:r>
                        <a:rPr lang="en-IN" sz="1800" b="1" u="none" dirty="0">
                          <a:solidFill>
                            <a:schemeClr val="accent2"/>
                          </a:solidFill>
                        </a:rPr>
                        <a:t>Liquidity Ratios</a:t>
                      </a:r>
                    </a:p>
                  </a:txBody>
                  <a:tcPr anchor="ctr">
                    <a:lnT w="12700" cap="flat" cmpd="sng" algn="ctr">
                      <a:solidFill>
                        <a:schemeClr val="tx1"/>
                      </a:solidFill>
                      <a:prstDash val="solid"/>
                      <a:round/>
                      <a:headEnd type="none" w="med" len="med"/>
                      <a:tailEnd type="none" w="med" len="med"/>
                    </a:lnT>
                  </a:tcPr>
                </a:tc>
                <a:tc>
                  <a:txBody>
                    <a:bodyPr/>
                    <a:lstStyle/>
                    <a:p>
                      <a:endParaRPr lang="en-IN" sz="1800" dirty="0"/>
                    </a:p>
                  </a:txBody>
                  <a:tcPr anchor="ctr">
                    <a:lnT w="12700" cap="flat" cmpd="sng" algn="ctr">
                      <a:solidFill>
                        <a:schemeClr val="tx1"/>
                      </a:solidFill>
                      <a:prstDash val="solid"/>
                      <a:round/>
                      <a:headEnd type="none" w="med" len="med"/>
                      <a:tailEnd type="none" w="med" len="med"/>
                    </a:lnT>
                  </a:tcPr>
                </a:tc>
                <a:tc>
                  <a:txBody>
                    <a:bodyPr/>
                    <a:lstStyle/>
                    <a:p>
                      <a:endParaRPr lang="en-IN" sz="1800" dirty="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89141829"/>
                  </a:ext>
                </a:extLst>
              </a:tr>
              <a:tr h="689769">
                <a:tc>
                  <a:txBody>
                    <a:bodyPr/>
                    <a:lstStyle/>
                    <a:p>
                      <a:pPr marL="263525" indent="-263525">
                        <a:buFont typeface="+mj-lt"/>
                        <a:buAutoNum type="arabicPeriod"/>
                      </a:pPr>
                      <a:r>
                        <a:rPr lang="en-IN" sz="1800" dirty="0"/>
                        <a:t>Current ratio</a:t>
                      </a:r>
                    </a:p>
                  </a:txBody>
                  <a:tcPr anchor="ctr"/>
                </a:tc>
                <a:tc>
                  <a:txBody>
                    <a:bodyPr/>
                    <a:lstStyle/>
                    <a:p>
                      <a:endParaRPr lang="en-IN" sz="1800" dirty="0"/>
                    </a:p>
                  </a:txBody>
                  <a:tcPr anchor="ctr"/>
                </a:tc>
                <a:tc>
                  <a:txBody>
                    <a:bodyPr/>
                    <a:lstStyle/>
                    <a:p>
                      <a:r>
                        <a:rPr lang="en-IN" sz="1800" dirty="0"/>
                        <a:t>Measures short-term debt-paying ability.</a:t>
                      </a:r>
                    </a:p>
                  </a:txBody>
                  <a:tcPr anchor="ctr"/>
                </a:tc>
                <a:extLst>
                  <a:ext uri="{0D108BD9-81ED-4DB2-BD59-A6C34878D82A}">
                    <a16:rowId xmlns:a16="http://schemas.microsoft.com/office/drawing/2014/main" val="3941968270"/>
                  </a:ext>
                </a:extLst>
              </a:tr>
              <a:tr h="1358725">
                <a:tc>
                  <a:txBody>
                    <a:bodyPr/>
                    <a:lstStyle/>
                    <a:p>
                      <a:pPr marL="263525" indent="-263525">
                        <a:buFont typeface="+mj-lt"/>
                        <a:buAutoNum type="arabicPeriod" startAt="2"/>
                      </a:pPr>
                      <a:r>
                        <a:rPr lang="en-IN" sz="1800" dirty="0"/>
                        <a:t>Acid-test (quick) ratio</a:t>
                      </a:r>
                    </a:p>
                  </a:txBody>
                  <a:tcPr anchor="ctr"/>
                </a:tc>
                <a:tc>
                  <a:txBody>
                    <a:bodyPr/>
                    <a:lstStyle/>
                    <a:p>
                      <a:endParaRPr lang="en-IN" sz="1800" dirty="0"/>
                    </a:p>
                  </a:txBody>
                  <a:tcPr anchor="ctr"/>
                </a:tc>
                <a:tc>
                  <a:txBody>
                    <a:bodyPr/>
                    <a:lstStyle/>
                    <a:p>
                      <a:r>
                        <a:rPr lang="en-IN" sz="1800" dirty="0"/>
                        <a:t>Measures immediate short-term liquidity.</a:t>
                      </a:r>
                    </a:p>
                  </a:txBody>
                  <a:tcPr anchor="ctr"/>
                </a:tc>
                <a:extLst>
                  <a:ext uri="{0D108BD9-81ED-4DB2-BD59-A6C34878D82A}">
                    <a16:rowId xmlns:a16="http://schemas.microsoft.com/office/drawing/2014/main" val="3840352446"/>
                  </a:ext>
                </a:extLst>
              </a:tr>
              <a:tr h="770024">
                <a:tc>
                  <a:txBody>
                    <a:bodyPr/>
                    <a:lstStyle/>
                    <a:p>
                      <a:pPr marL="263525" indent="-263525">
                        <a:buFont typeface="+mj-lt"/>
                        <a:buAutoNum type="arabicPeriod" startAt="3"/>
                      </a:pPr>
                      <a:r>
                        <a:rPr lang="en-IN" sz="1800" dirty="0"/>
                        <a:t>Accounts receivable turnover</a:t>
                      </a:r>
                    </a:p>
                  </a:txBody>
                  <a:tcPr anchor="ctr"/>
                </a:tc>
                <a:tc>
                  <a:txBody>
                    <a:bodyPr/>
                    <a:lstStyle/>
                    <a:p>
                      <a:endParaRPr lang="en-IN" sz="1800"/>
                    </a:p>
                  </a:txBody>
                  <a:tcPr anchor="ctr"/>
                </a:tc>
                <a:tc>
                  <a:txBody>
                    <a:bodyPr/>
                    <a:lstStyle/>
                    <a:p>
                      <a:r>
                        <a:rPr lang="en-US" sz="1800" dirty="0"/>
                        <a:t>Measures liquidity of accounts receivable.</a:t>
                      </a:r>
                      <a:endParaRPr lang="en-IN" sz="1800" dirty="0"/>
                    </a:p>
                  </a:txBody>
                  <a:tcPr anchor="ctr"/>
                </a:tc>
                <a:extLst>
                  <a:ext uri="{0D108BD9-81ED-4DB2-BD59-A6C34878D82A}">
                    <a16:rowId xmlns:a16="http://schemas.microsoft.com/office/drawing/2014/main" val="2275069812"/>
                  </a:ext>
                </a:extLst>
              </a:tr>
              <a:tr h="551817">
                <a:tc>
                  <a:txBody>
                    <a:bodyPr/>
                    <a:lstStyle/>
                    <a:p>
                      <a:pPr marL="263525" indent="-263525">
                        <a:buFont typeface="+mj-lt"/>
                        <a:buAutoNum type="arabicPeriod" startAt="4"/>
                      </a:pPr>
                      <a:r>
                        <a:rPr lang="en-IN" sz="1800" dirty="0"/>
                        <a:t>Inventory turnover</a:t>
                      </a:r>
                    </a:p>
                  </a:txBody>
                  <a:tcPr anchor="ctr"/>
                </a:tc>
                <a:tc>
                  <a:txBody>
                    <a:bodyPr/>
                    <a:lstStyle/>
                    <a:p>
                      <a:endParaRPr lang="en-IN" sz="1800" dirty="0"/>
                    </a:p>
                  </a:txBody>
                  <a:tcPr anchor="ctr"/>
                </a:tc>
                <a:tc>
                  <a:txBody>
                    <a:bodyPr/>
                    <a:lstStyle/>
                    <a:p>
                      <a:r>
                        <a:rPr lang="en-IN" sz="1800" dirty="0"/>
                        <a:t>Measures liquidity of inventory.</a:t>
                      </a:r>
                    </a:p>
                  </a:txBody>
                  <a:tcPr anchor="ctr"/>
                </a:tc>
                <a:extLst>
                  <a:ext uri="{0D108BD9-81ED-4DB2-BD59-A6C34878D82A}">
                    <a16:rowId xmlns:a16="http://schemas.microsoft.com/office/drawing/2014/main" val="599581396"/>
                  </a:ext>
                </a:extLst>
              </a:tr>
            </a:tbl>
          </a:graphicData>
        </a:graphic>
      </p:graphicFrame>
      <p:graphicFrame>
        <p:nvGraphicFramePr>
          <p:cNvPr id="17" name="Object 16" descr="Current assets divided by Current liabilities">
            <a:extLst>
              <a:ext uri="{FF2B5EF4-FFF2-40B4-BE49-F238E27FC236}">
                <a16:creationId xmlns:a16="http://schemas.microsoft.com/office/drawing/2014/main" id="{D5D54AEE-71B4-51CD-3BDF-0B571784C468}"/>
              </a:ext>
            </a:extLst>
          </p:cNvPr>
          <p:cNvGraphicFramePr>
            <a:graphicFrameLocks noChangeAspect="1"/>
          </p:cNvGraphicFramePr>
          <p:nvPr>
            <p:extLst>
              <p:ext uri="{D42A27DB-BD31-4B8C-83A1-F6EECF244321}">
                <p14:modId xmlns:p14="http://schemas.microsoft.com/office/powerpoint/2010/main" val="981101875"/>
              </p:ext>
            </p:extLst>
          </p:nvPr>
        </p:nvGraphicFramePr>
        <p:xfrm>
          <a:off x="3689550" y="2262012"/>
          <a:ext cx="1504429" cy="524015"/>
        </p:xfrm>
        <a:graphic>
          <a:graphicData uri="http://schemas.openxmlformats.org/presentationml/2006/ole">
            <mc:AlternateContent xmlns:mc="http://schemas.openxmlformats.org/markup-compatibility/2006">
              <mc:Choice xmlns:v="urn:schemas-microsoft-com:vml" Requires="v">
                <p:oleObj name="Equation" r:id="rId2" imgW="1130040" imgH="393480" progId="Equation.DSMT4">
                  <p:embed/>
                </p:oleObj>
              </mc:Choice>
              <mc:Fallback>
                <p:oleObj name="Equation" r:id="rId2" imgW="1130040" imgH="393480" progId="Equation.DSMT4">
                  <p:embed/>
                  <p:pic>
                    <p:nvPicPr>
                      <p:cNvPr id="15" name="Object 14">
                        <a:extLst>
                          <a:ext uri="{FF2B5EF4-FFF2-40B4-BE49-F238E27FC236}">
                            <a16:creationId xmlns:a16="http://schemas.microsoft.com/office/drawing/2014/main" id="{0DC5C131-877B-A986-D639-BC01F1570989}"/>
                          </a:ext>
                        </a:extLst>
                      </p:cNvPr>
                      <p:cNvPicPr/>
                      <p:nvPr/>
                    </p:nvPicPr>
                    <p:blipFill>
                      <a:blip r:embed="rId3"/>
                      <a:stretch>
                        <a:fillRect/>
                      </a:stretch>
                    </p:blipFill>
                    <p:spPr>
                      <a:xfrm>
                        <a:off x="3689550" y="2262012"/>
                        <a:ext cx="1504429" cy="524015"/>
                      </a:xfrm>
                      <a:prstGeom prst="rect">
                        <a:avLst/>
                      </a:prstGeom>
                    </p:spPr>
                  </p:pic>
                </p:oleObj>
              </mc:Fallback>
            </mc:AlternateContent>
          </a:graphicData>
        </a:graphic>
      </p:graphicFrame>
      <p:graphicFrame>
        <p:nvGraphicFramePr>
          <p:cNvPr id="2" name="Object 1" descr="multiline equation line 1 Cash plus Short minus term line 2 investments plus Accounts line 3 receivable open left parenthesis n times e times t close divided by Current liabilities">
            <a:extLst>
              <a:ext uri="{FF2B5EF4-FFF2-40B4-BE49-F238E27FC236}">
                <a16:creationId xmlns:a16="http://schemas.microsoft.com/office/drawing/2014/main" id="{BF4C7CDD-B2C1-028A-99D5-F6F391424B22}"/>
              </a:ext>
            </a:extLst>
          </p:cNvPr>
          <p:cNvGraphicFramePr>
            <a:graphicFrameLocks noChangeAspect="1"/>
          </p:cNvGraphicFramePr>
          <p:nvPr>
            <p:extLst>
              <p:ext uri="{D42A27DB-BD31-4B8C-83A1-F6EECF244321}">
                <p14:modId xmlns:p14="http://schemas.microsoft.com/office/powerpoint/2010/main" val="438004851"/>
              </p:ext>
            </p:extLst>
          </p:nvPr>
        </p:nvGraphicFramePr>
        <p:xfrm>
          <a:off x="3392913" y="2969724"/>
          <a:ext cx="2045348" cy="1183259"/>
        </p:xfrm>
        <a:graphic>
          <a:graphicData uri="http://schemas.openxmlformats.org/presentationml/2006/ole">
            <mc:AlternateContent xmlns:mc="http://schemas.openxmlformats.org/markup-compatibility/2006">
              <mc:Choice xmlns:v="urn:schemas-microsoft-com:vml" Requires="v">
                <p:oleObj name="Equation" r:id="rId4" imgW="1536480" imgH="888840" progId="Equation.DSMT4">
                  <p:embed/>
                </p:oleObj>
              </mc:Choice>
              <mc:Fallback>
                <p:oleObj name="Equation" r:id="rId4" imgW="1536480" imgH="888840" progId="Equation.DSMT4">
                  <p:embed/>
                  <p:pic>
                    <p:nvPicPr>
                      <p:cNvPr id="0" name=""/>
                      <p:cNvPicPr/>
                      <p:nvPr/>
                    </p:nvPicPr>
                    <p:blipFill>
                      <a:blip r:embed="rId5"/>
                      <a:stretch>
                        <a:fillRect/>
                      </a:stretch>
                    </p:blipFill>
                    <p:spPr>
                      <a:xfrm>
                        <a:off x="3392913" y="2969724"/>
                        <a:ext cx="2045348" cy="1183259"/>
                      </a:xfrm>
                      <a:prstGeom prst="rect">
                        <a:avLst/>
                      </a:prstGeom>
                    </p:spPr>
                  </p:pic>
                </p:oleObj>
              </mc:Fallback>
            </mc:AlternateContent>
          </a:graphicData>
        </a:graphic>
      </p:graphicFrame>
      <p:graphicFrame>
        <p:nvGraphicFramePr>
          <p:cNvPr id="19" name="Object 18" descr="Net credit sales divided by Average net accounts receivable">
            <a:extLst>
              <a:ext uri="{FF2B5EF4-FFF2-40B4-BE49-F238E27FC236}">
                <a16:creationId xmlns:a16="http://schemas.microsoft.com/office/drawing/2014/main" id="{1DE52A2B-BA53-184A-1748-479E379A205F}"/>
              </a:ext>
            </a:extLst>
          </p:cNvPr>
          <p:cNvGraphicFramePr>
            <a:graphicFrameLocks noChangeAspect="1"/>
          </p:cNvGraphicFramePr>
          <p:nvPr>
            <p:extLst>
              <p:ext uri="{D42A27DB-BD31-4B8C-83A1-F6EECF244321}">
                <p14:modId xmlns:p14="http://schemas.microsoft.com/office/powerpoint/2010/main" val="1299354233"/>
              </p:ext>
            </p:extLst>
          </p:nvPr>
        </p:nvGraphicFramePr>
        <p:xfrm>
          <a:off x="3176662" y="4415416"/>
          <a:ext cx="2772207" cy="557822"/>
        </p:xfrm>
        <a:graphic>
          <a:graphicData uri="http://schemas.openxmlformats.org/presentationml/2006/ole">
            <mc:AlternateContent xmlns:mc="http://schemas.openxmlformats.org/markup-compatibility/2006">
              <mc:Choice xmlns:v="urn:schemas-microsoft-com:vml" Requires="v">
                <p:oleObj name="Equation" r:id="rId6" imgW="2082600" imgH="419040" progId="Equation.DSMT4">
                  <p:embed/>
                </p:oleObj>
              </mc:Choice>
              <mc:Fallback>
                <p:oleObj name="Equation" r:id="rId6" imgW="2082600" imgH="419040" progId="Equation.DSMT4">
                  <p:embed/>
                  <p:pic>
                    <p:nvPicPr>
                      <p:cNvPr id="18" name="Object 17">
                        <a:extLst>
                          <a:ext uri="{FF2B5EF4-FFF2-40B4-BE49-F238E27FC236}">
                            <a16:creationId xmlns:a16="http://schemas.microsoft.com/office/drawing/2014/main" id="{95314C19-CA6F-5CA4-23A0-D5BCE899D565}"/>
                          </a:ext>
                        </a:extLst>
                      </p:cNvPr>
                      <p:cNvPicPr/>
                      <p:nvPr/>
                    </p:nvPicPr>
                    <p:blipFill>
                      <a:blip r:embed="rId7"/>
                      <a:stretch>
                        <a:fillRect/>
                      </a:stretch>
                    </p:blipFill>
                    <p:spPr>
                      <a:xfrm>
                        <a:off x="3176662" y="4415416"/>
                        <a:ext cx="2772207" cy="557822"/>
                      </a:xfrm>
                      <a:prstGeom prst="rect">
                        <a:avLst/>
                      </a:prstGeom>
                    </p:spPr>
                  </p:pic>
                </p:oleObj>
              </mc:Fallback>
            </mc:AlternateContent>
          </a:graphicData>
        </a:graphic>
      </p:graphicFrame>
      <p:graphicFrame>
        <p:nvGraphicFramePr>
          <p:cNvPr id="18" name="Object 17" descr="Cost of goods sold divided by Average inventory">
            <a:extLst>
              <a:ext uri="{FF2B5EF4-FFF2-40B4-BE49-F238E27FC236}">
                <a16:creationId xmlns:a16="http://schemas.microsoft.com/office/drawing/2014/main" id="{838F7E89-7F9F-1278-D64E-0065808319CA}"/>
              </a:ext>
            </a:extLst>
          </p:cNvPr>
          <p:cNvGraphicFramePr>
            <a:graphicFrameLocks noChangeAspect="1"/>
          </p:cNvGraphicFramePr>
          <p:nvPr>
            <p:extLst>
              <p:ext uri="{D42A27DB-BD31-4B8C-83A1-F6EECF244321}">
                <p14:modId xmlns:p14="http://schemas.microsoft.com/office/powerpoint/2010/main" val="1198493184"/>
              </p:ext>
            </p:extLst>
          </p:nvPr>
        </p:nvGraphicFramePr>
        <p:xfrm>
          <a:off x="3655134" y="5144268"/>
          <a:ext cx="1622755" cy="557822"/>
        </p:xfrm>
        <a:graphic>
          <a:graphicData uri="http://schemas.openxmlformats.org/presentationml/2006/ole">
            <mc:AlternateContent xmlns:mc="http://schemas.openxmlformats.org/markup-compatibility/2006">
              <mc:Choice xmlns:v="urn:schemas-microsoft-com:vml" Requires="v">
                <p:oleObj name="Equation" r:id="rId8" imgW="1218960" imgH="419040" progId="Equation.DSMT4">
                  <p:embed/>
                </p:oleObj>
              </mc:Choice>
              <mc:Fallback>
                <p:oleObj name="Equation" r:id="rId8" imgW="1218960" imgH="419040" progId="Equation.DSMT4">
                  <p:embed/>
                  <p:pic>
                    <p:nvPicPr>
                      <p:cNvPr id="16" name="Object 15">
                        <a:extLst>
                          <a:ext uri="{FF2B5EF4-FFF2-40B4-BE49-F238E27FC236}">
                            <a16:creationId xmlns:a16="http://schemas.microsoft.com/office/drawing/2014/main" id="{DE39DA0E-6D97-FF0A-317A-204F662595BD}"/>
                          </a:ext>
                        </a:extLst>
                      </p:cNvPr>
                      <p:cNvPicPr/>
                      <p:nvPr/>
                    </p:nvPicPr>
                    <p:blipFill>
                      <a:blip r:embed="rId9"/>
                      <a:stretch>
                        <a:fillRect/>
                      </a:stretch>
                    </p:blipFill>
                    <p:spPr>
                      <a:xfrm>
                        <a:off x="3655134" y="5144268"/>
                        <a:ext cx="1622755" cy="557822"/>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68EAA0DB-A0AF-8120-2AF8-94F2E79DBE52}"/>
              </a:ext>
            </a:extLst>
          </p:cNvPr>
          <p:cNvSpPr>
            <a:spLocks noGrp="1"/>
          </p:cNvSpPr>
          <p:nvPr>
            <p:ph sz="quarter" idx="18"/>
          </p:nvPr>
        </p:nvSpPr>
        <p:spPr>
          <a:xfrm>
            <a:off x="592138" y="5855027"/>
            <a:ext cx="8037512" cy="408912"/>
          </a:xfrm>
        </p:spPr>
        <p:txBody>
          <a:bodyPr>
            <a:normAutofit/>
          </a:bodyPr>
          <a:lstStyle/>
          <a:p>
            <a:pPr marL="0" indent="0">
              <a:buNone/>
            </a:pPr>
            <a:r>
              <a:rPr lang="en-US" sz="1800" b="1" dirty="0"/>
              <a:t>Illustration 15.26 (partial): </a:t>
            </a:r>
            <a:r>
              <a:rPr lang="en-US" sz="1800" dirty="0"/>
              <a:t>Summary of liquidity, profitability, and solvency ratios</a:t>
            </a:r>
          </a:p>
        </p:txBody>
      </p:sp>
      <p:sp>
        <p:nvSpPr>
          <p:cNvPr id="14" name="Content Placeholder 5">
            <a:extLst>
              <a:ext uri="{FF2B5EF4-FFF2-40B4-BE49-F238E27FC236}">
                <a16:creationId xmlns:a16="http://schemas.microsoft.com/office/drawing/2014/main" id="{A56C839E-FFE7-3156-CC05-F409ABDC8C49}"/>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731545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498E0-3139-32B7-77D1-4FFF63F2ACBE}"/>
              </a:ext>
            </a:extLst>
          </p:cNvPr>
          <p:cNvSpPr>
            <a:spLocks noGrp="1"/>
          </p:cNvSpPr>
          <p:nvPr>
            <p:ph type="title"/>
          </p:nvPr>
        </p:nvSpPr>
        <p:spPr/>
        <p:txBody>
          <a:bodyPr>
            <a:normAutofit/>
          </a:bodyPr>
          <a:lstStyle/>
          <a:p>
            <a:r>
              <a:rPr lang="en-US" dirty="0"/>
              <a:t>Summary of Ratios – Profitability </a:t>
            </a:r>
            <a:endParaRPr lang="en-IN" dirty="0"/>
          </a:p>
        </p:txBody>
      </p:sp>
      <p:graphicFrame>
        <p:nvGraphicFramePr>
          <p:cNvPr id="16" name="Table 14">
            <a:extLst>
              <a:ext uri="{FF2B5EF4-FFF2-40B4-BE49-F238E27FC236}">
                <a16:creationId xmlns:a16="http://schemas.microsoft.com/office/drawing/2014/main" id="{3785497D-C16A-178F-FD3F-6ADDF4FDF7E3}"/>
              </a:ext>
            </a:extLst>
          </p:cNvPr>
          <p:cNvGraphicFramePr>
            <a:graphicFrameLocks noGrp="1"/>
          </p:cNvGraphicFramePr>
          <p:nvPr>
            <p:ph type="tbl" sz="quarter" idx="19"/>
            <p:extLst>
              <p:ext uri="{D42A27DB-BD31-4B8C-83A1-F6EECF244321}">
                <p14:modId xmlns:p14="http://schemas.microsoft.com/office/powerpoint/2010/main" val="636992832"/>
              </p:ext>
            </p:extLst>
          </p:nvPr>
        </p:nvGraphicFramePr>
        <p:xfrm>
          <a:off x="562370" y="1021586"/>
          <a:ext cx="8332085" cy="5018267"/>
        </p:xfrm>
        <a:graphic>
          <a:graphicData uri="http://schemas.openxmlformats.org/drawingml/2006/table">
            <a:tbl>
              <a:tblPr firstRow="1" bandRow="1">
                <a:tableStyleId>{2D5ABB26-0587-4C30-8999-92F81FD0307C}</a:tableStyleId>
              </a:tblPr>
              <a:tblGrid>
                <a:gridCol w="2325210">
                  <a:extLst>
                    <a:ext uri="{9D8B030D-6E8A-4147-A177-3AD203B41FA5}">
                      <a16:colId xmlns:a16="http://schemas.microsoft.com/office/drawing/2014/main" val="2175545611"/>
                    </a:ext>
                  </a:extLst>
                </a:gridCol>
                <a:gridCol w="2586790">
                  <a:extLst>
                    <a:ext uri="{9D8B030D-6E8A-4147-A177-3AD203B41FA5}">
                      <a16:colId xmlns:a16="http://schemas.microsoft.com/office/drawing/2014/main" val="3157784884"/>
                    </a:ext>
                  </a:extLst>
                </a:gridCol>
                <a:gridCol w="3420085">
                  <a:extLst>
                    <a:ext uri="{9D8B030D-6E8A-4147-A177-3AD203B41FA5}">
                      <a16:colId xmlns:a16="http://schemas.microsoft.com/office/drawing/2014/main" val="261836126"/>
                    </a:ext>
                  </a:extLst>
                </a:gridCol>
              </a:tblGrid>
              <a:tr h="0">
                <a:tc>
                  <a:txBody>
                    <a:bodyPr/>
                    <a:lstStyle/>
                    <a:p>
                      <a:r>
                        <a:rPr lang="en-IN" sz="1400" b="1" u="none" dirty="0">
                          <a:solidFill>
                            <a:schemeClr val="accent2"/>
                          </a:solidFill>
                        </a:rPr>
                        <a:t>Profitability Ratios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9141829"/>
                  </a:ext>
                </a:extLst>
              </a:tr>
              <a:tr h="589770">
                <a:tc>
                  <a:txBody>
                    <a:bodyPr/>
                    <a:lstStyle/>
                    <a:p>
                      <a:pPr marL="342900" indent="-342900">
                        <a:buFont typeface="+mj-lt"/>
                        <a:buAutoNum type="arabicPeriod" startAt="5"/>
                      </a:pPr>
                      <a:r>
                        <a:rPr lang="en-US" sz="1400" dirty="0"/>
                        <a:t>Profit margin</a:t>
                      </a:r>
                      <a:endParaRPr lang="en-IN"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Measures net income generated by each currency unit of sales.</a:t>
                      </a:r>
                      <a:endParaRPr lang="en-IN"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1968270"/>
                  </a:ext>
                </a:extLst>
              </a:tr>
              <a:tr h="589770">
                <a:tc>
                  <a:txBody>
                    <a:bodyPr/>
                    <a:lstStyle/>
                    <a:p>
                      <a:pPr marL="342900" indent="-342900">
                        <a:buFont typeface="+mj-lt"/>
                        <a:buAutoNum type="arabicPeriod" startAt="6"/>
                      </a:pPr>
                      <a:r>
                        <a:rPr lang="en-IN" sz="1400" b="0" u="none" strike="noStrike" baseline="0" dirty="0"/>
                        <a:t>Asset turnover</a:t>
                      </a:r>
                      <a:endParaRPr lang="en-IN"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Measures how efficiently assets are used to generate sales.</a:t>
                      </a:r>
                      <a:endParaRPr lang="en-IN"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0352446"/>
                  </a:ext>
                </a:extLst>
              </a:tr>
              <a:tr h="494006">
                <a:tc>
                  <a:txBody>
                    <a:bodyPr/>
                    <a:lstStyle/>
                    <a:p>
                      <a:pPr marL="342900" indent="-342900">
                        <a:buFont typeface="+mj-lt"/>
                        <a:buAutoNum type="arabicPeriod" startAt="7"/>
                      </a:pPr>
                      <a:r>
                        <a:rPr lang="en-IN" sz="1400" dirty="0"/>
                        <a:t>Return on assets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Measures overall profitability of assets.</a:t>
                      </a:r>
                      <a:endParaRPr lang="en-IN"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5069812"/>
                  </a:ext>
                </a:extLst>
              </a:tr>
              <a:tr h="910329">
                <a:tc>
                  <a:txBody>
                    <a:bodyPr/>
                    <a:lstStyle/>
                    <a:p>
                      <a:pPr marL="342900" indent="-342900">
                        <a:buFont typeface="+mj-lt"/>
                        <a:buAutoNum type="arabicPeriod" startAt="8"/>
                      </a:pPr>
                      <a:r>
                        <a:rPr lang="en-US" sz="1400" dirty="0"/>
                        <a:t>Return on ordinary shareholders’ equity</a:t>
                      </a:r>
                      <a:endParaRPr lang="en-IN"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Measures profitability of owners’ investment.</a:t>
                      </a:r>
                      <a:endParaRPr lang="en-IN"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0806549"/>
                  </a:ext>
                </a:extLst>
              </a:tr>
              <a:tr h="863748">
                <a:tc>
                  <a:txBody>
                    <a:bodyPr/>
                    <a:lstStyle/>
                    <a:p>
                      <a:pPr marL="342900" indent="-342900">
                        <a:buFont typeface="+mj-lt"/>
                        <a:buAutoNum type="arabicPeriod" startAt="9"/>
                      </a:pPr>
                      <a:r>
                        <a:rPr lang="en-US" sz="1400" dirty="0"/>
                        <a:t>Earnings per share (EPS)</a:t>
                      </a:r>
                      <a:endParaRPr lang="en-IN"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Measures net income earned on each ordinary share.</a:t>
                      </a:r>
                      <a:endParaRPr lang="en-IN"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917298"/>
                  </a:ext>
                </a:extLst>
              </a:tr>
              <a:tr h="589770">
                <a:tc>
                  <a:txBody>
                    <a:bodyPr/>
                    <a:lstStyle/>
                    <a:p>
                      <a:pPr marL="342900" indent="-342900">
                        <a:buFont typeface="+mj-lt"/>
                        <a:buAutoNum type="arabicPeriod" startAt="10"/>
                      </a:pPr>
                      <a:r>
                        <a:rPr lang="en-US" sz="1400" dirty="0"/>
                        <a:t>Price-earnings (P-E) ratio</a:t>
                      </a:r>
                      <a:endParaRPr lang="en-IN"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Measures the ratio of the market price per share to earnings per share.</a:t>
                      </a:r>
                      <a:endParaRPr lang="en-IN"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46166309"/>
                  </a:ext>
                </a:extLst>
              </a:tr>
              <a:tr h="676074">
                <a:tc>
                  <a:txBody>
                    <a:bodyPr/>
                    <a:lstStyle/>
                    <a:p>
                      <a:pPr marL="342900" indent="-342900">
                        <a:buFont typeface="+mj-lt"/>
                        <a:buAutoNum type="arabicPeriod" startAt="11"/>
                      </a:pPr>
                      <a:r>
                        <a:rPr lang="en-US" sz="1400" dirty="0"/>
                        <a:t>Payout ratio</a:t>
                      </a:r>
                      <a:endParaRPr lang="en-IN"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IN"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Measures percentage of earnings distributed in the form of cash dividends.</a:t>
                      </a:r>
                      <a:endParaRPr lang="en-IN"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5006966"/>
                  </a:ext>
                </a:extLst>
              </a:tr>
            </a:tbl>
          </a:graphicData>
        </a:graphic>
      </p:graphicFrame>
      <p:graphicFrame>
        <p:nvGraphicFramePr>
          <p:cNvPr id="17" name="Object 16" descr="Net income divided by Net sales">
            <a:extLst>
              <a:ext uri="{FF2B5EF4-FFF2-40B4-BE49-F238E27FC236}">
                <a16:creationId xmlns:a16="http://schemas.microsoft.com/office/drawing/2014/main" id="{A7094C0A-CB76-C792-EF1B-B80C11F837C3}"/>
              </a:ext>
            </a:extLst>
          </p:cNvPr>
          <p:cNvGraphicFramePr>
            <a:graphicFrameLocks noChangeAspect="1"/>
          </p:cNvGraphicFramePr>
          <p:nvPr>
            <p:extLst>
              <p:ext uri="{D42A27DB-BD31-4B8C-83A1-F6EECF244321}">
                <p14:modId xmlns:p14="http://schemas.microsoft.com/office/powerpoint/2010/main" val="2965783619"/>
              </p:ext>
            </p:extLst>
          </p:nvPr>
        </p:nvGraphicFramePr>
        <p:xfrm>
          <a:off x="3541572" y="1364482"/>
          <a:ext cx="937387" cy="522478"/>
        </p:xfrm>
        <a:graphic>
          <a:graphicData uri="http://schemas.openxmlformats.org/presentationml/2006/ole">
            <mc:AlternateContent xmlns:mc="http://schemas.openxmlformats.org/markup-compatibility/2006">
              <mc:Choice xmlns:v="urn:schemas-microsoft-com:vml" Requires="v">
                <p:oleObj name="Equation" r:id="rId2" imgW="774360" imgH="431640" progId="Equation.DSMT4">
                  <p:embed/>
                </p:oleObj>
              </mc:Choice>
              <mc:Fallback>
                <p:oleObj name="Equation" r:id="rId2" imgW="774360" imgH="431640" progId="Equation.DSMT4">
                  <p:embed/>
                  <p:pic>
                    <p:nvPicPr>
                      <p:cNvPr id="4" name="Object 3">
                        <a:extLst>
                          <a:ext uri="{FF2B5EF4-FFF2-40B4-BE49-F238E27FC236}">
                            <a16:creationId xmlns:a16="http://schemas.microsoft.com/office/drawing/2014/main" id="{AAB5F2FB-D625-AD92-FFDB-E53462762389}"/>
                          </a:ext>
                        </a:extLst>
                      </p:cNvPr>
                      <p:cNvPicPr/>
                      <p:nvPr/>
                    </p:nvPicPr>
                    <p:blipFill>
                      <a:blip r:embed="rId3"/>
                      <a:stretch>
                        <a:fillRect/>
                      </a:stretch>
                    </p:blipFill>
                    <p:spPr>
                      <a:xfrm>
                        <a:off x="3541572" y="1364482"/>
                        <a:ext cx="937387" cy="522478"/>
                      </a:xfrm>
                      <a:prstGeom prst="rect">
                        <a:avLst/>
                      </a:prstGeom>
                    </p:spPr>
                  </p:pic>
                </p:oleObj>
              </mc:Fallback>
            </mc:AlternateContent>
          </a:graphicData>
        </a:graphic>
      </p:graphicFrame>
      <p:graphicFrame>
        <p:nvGraphicFramePr>
          <p:cNvPr id="18" name="Object 17" descr="Net sales divided by Average total assets">
            <a:extLst>
              <a:ext uri="{FF2B5EF4-FFF2-40B4-BE49-F238E27FC236}">
                <a16:creationId xmlns:a16="http://schemas.microsoft.com/office/drawing/2014/main" id="{33275DF8-EDE0-ABA1-B008-28B43AA4E41D}"/>
              </a:ext>
            </a:extLst>
          </p:cNvPr>
          <p:cNvGraphicFramePr>
            <a:graphicFrameLocks noChangeAspect="1"/>
          </p:cNvGraphicFramePr>
          <p:nvPr>
            <p:extLst>
              <p:ext uri="{D42A27DB-BD31-4B8C-83A1-F6EECF244321}">
                <p14:modId xmlns:p14="http://schemas.microsoft.com/office/powerpoint/2010/main" val="1588801439"/>
              </p:ext>
            </p:extLst>
          </p:nvPr>
        </p:nvGraphicFramePr>
        <p:xfrm>
          <a:off x="3295571" y="1946760"/>
          <a:ext cx="1597818" cy="522128"/>
        </p:xfrm>
        <a:graphic>
          <a:graphicData uri="http://schemas.openxmlformats.org/presentationml/2006/ole">
            <mc:AlternateContent xmlns:mc="http://schemas.openxmlformats.org/markup-compatibility/2006">
              <mc:Choice xmlns:v="urn:schemas-microsoft-com:vml" Requires="v">
                <p:oleObj name="Equation" r:id="rId4" imgW="1320480" imgH="431640" progId="Equation.DSMT4">
                  <p:embed/>
                </p:oleObj>
              </mc:Choice>
              <mc:Fallback>
                <p:oleObj name="Equation" r:id="rId4" imgW="1320480" imgH="431640" progId="Equation.DSMT4">
                  <p:embed/>
                  <p:pic>
                    <p:nvPicPr>
                      <p:cNvPr id="6" name="Object 5">
                        <a:extLst>
                          <a:ext uri="{FF2B5EF4-FFF2-40B4-BE49-F238E27FC236}">
                            <a16:creationId xmlns:a16="http://schemas.microsoft.com/office/drawing/2014/main" id="{913D7188-DEFA-055A-C8D1-D56190C5AB9E}"/>
                          </a:ext>
                        </a:extLst>
                      </p:cNvPr>
                      <p:cNvPicPr/>
                      <p:nvPr/>
                    </p:nvPicPr>
                    <p:blipFill>
                      <a:blip r:embed="rId5"/>
                      <a:stretch>
                        <a:fillRect/>
                      </a:stretch>
                    </p:blipFill>
                    <p:spPr>
                      <a:xfrm>
                        <a:off x="3295571" y="1946760"/>
                        <a:ext cx="1597818" cy="522128"/>
                      </a:xfrm>
                      <a:prstGeom prst="rect">
                        <a:avLst/>
                      </a:prstGeom>
                    </p:spPr>
                  </p:pic>
                </p:oleObj>
              </mc:Fallback>
            </mc:AlternateContent>
          </a:graphicData>
        </a:graphic>
      </p:graphicFrame>
      <p:graphicFrame>
        <p:nvGraphicFramePr>
          <p:cNvPr id="19" name="Object 18" descr="Net income divided by Average total assets">
            <a:extLst>
              <a:ext uri="{FF2B5EF4-FFF2-40B4-BE49-F238E27FC236}">
                <a16:creationId xmlns:a16="http://schemas.microsoft.com/office/drawing/2014/main" id="{E9E9F4BB-61B0-0427-3EFD-7BD2124697A4}"/>
              </a:ext>
            </a:extLst>
          </p:cNvPr>
          <p:cNvGraphicFramePr>
            <a:graphicFrameLocks noChangeAspect="1"/>
          </p:cNvGraphicFramePr>
          <p:nvPr>
            <p:extLst>
              <p:ext uri="{D42A27DB-BD31-4B8C-83A1-F6EECF244321}">
                <p14:modId xmlns:p14="http://schemas.microsoft.com/office/powerpoint/2010/main" val="4264220984"/>
              </p:ext>
            </p:extLst>
          </p:nvPr>
        </p:nvGraphicFramePr>
        <p:xfrm>
          <a:off x="3392263" y="2518541"/>
          <a:ext cx="1452562" cy="474663"/>
        </p:xfrm>
        <a:graphic>
          <a:graphicData uri="http://schemas.openxmlformats.org/presentationml/2006/ole">
            <mc:AlternateContent xmlns:mc="http://schemas.openxmlformats.org/markup-compatibility/2006">
              <mc:Choice xmlns:v="urn:schemas-microsoft-com:vml" Requires="v">
                <p:oleObj name="Equation" r:id="rId6" imgW="1320480" imgH="431640" progId="Equation.DSMT4">
                  <p:embed/>
                </p:oleObj>
              </mc:Choice>
              <mc:Fallback>
                <p:oleObj name="Equation" r:id="rId6" imgW="1320480" imgH="431640" progId="Equation.DSMT4">
                  <p:embed/>
                  <p:pic>
                    <p:nvPicPr>
                      <p:cNvPr id="3" name="Object 2">
                        <a:extLst>
                          <a:ext uri="{FF2B5EF4-FFF2-40B4-BE49-F238E27FC236}">
                            <a16:creationId xmlns:a16="http://schemas.microsoft.com/office/drawing/2014/main" id="{E787C5BB-E6BC-3890-19E9-42496F1B02CE}"/>
                          </a:ext>
                        </a:extLst>
                      </p:cNvPr>
                      <p:cNvPicPr/>
                      <p:nvPr/>
                    </p:nvPicPr>
                    <p:blipFill>
                      <a:blip r:embed="rId7"/>
                      <a:stretch>
                        <a:fillRect/>
                      </a:stretch>
                    </p:blipFill>
                    <p:spPr>
                      <a:xfrm>
                        <a:off x="3392263" y="2518541"/>
                        <a:ext cx="1452562" cy="474663"/>
                      </a:xfrm>
                      <a:prstGeom prst="rect">
                        <a:avLst/>
                      </a:prstGeom>
                    </p:spPr>
                  </p:pic>
                </p:oleObj>
              </mc:Fallback>
            </mc:AlternateContent>
          </a:graphicData>
        </a:graphic>
      </p:graphicFrame>
      <p:graphicFrame>
        <p:nvGraphicFramePr>
          <p:cNvPr id="3" name="Object 2" descr="multiline equation line 1 cap net income minus cap preference line 2 dividends divided by multiline equation line 1 Average ordinary line 2 shareholders apostrophe equity">
            <a:extLst>
              <a:ext uri="{FF2B5EF4-FFF2-40B4-BE49-F238E27FC236}">
                <a16:creationId xmlns:a16="http://schemas.microsoft.com/office/drawing/2014/main" id="{87036D9E-1C9E-C0CC-F3FA-6717DEBA9DEA}"/>
              </a:ext>
            </a:extLst>
          </p:cNvPr>
          <p:cNvGraphicFramePr>
            <a:graphicFrameLocks noChangeAspect="1"/>
          </p:cNvGraphicFramePr>
          <p:nvPr>
            <p:extLst>
              <p:ext uri="{D42A27DB-BD31-4B8C-83A1-F6EECF244321}">
                <p14:modId xmlns:p14="http://schemas.microsoft.com/office/powerpoint/2010/main" val="2400169799"/>
              </p:ext>
            </p:extLst>
          </p:nvPr>
        </p:nvGraphicFramePr>
        <p:xfrm>
          <a:off x="3371472" y="3052443"/>
          <a:ext cx="1443182" cy="819727"/>
        </p:xfrm>
        <a:graphic>
          <a:graphicData uri="http://schemas.openxmlformats.org/presentationml/2006/ole">
            <mc:AlternateContent xmlns:mc="http://schemas.openxmlformats.org/markup-compatibility/2006">
              <mc:Choice xmlns:v="urn:schemas-microsoft-com:vml" Requires="v">
                <p:oleObj name="Equation" r:id="rId8" imgW="1587240" imgH="901440" progId="Equation.DSMT4">
                  <p:embed/>
                </p:oleObj>
              </mc:Choice>
              <mc:Fallback>
                <p:oleObj name="Equation" r:id="rId8" imgW="1587240" imgH="901440" progId="Equation.DSMT4">
                  <p:embed/>
                  <p:pic>
                    <p:nvPicPr>
                      <p:cNvPr id="0" name=""/>
                      <p:cNvPicPr/>
                      <p:nvPr/>
                    </p:nvPicPr>
                    <p:blipFill>
                      <a:blip r:embed="rId9"/>
                      <a:stretch>
                        <a:fillRect/>
                      </a:stretch>
                    </p:blipFill>
                    <p:spPr>
                      <a:xfrm>
                        <a:off x="3371472" y="3052443"/>
                        <a:ext cx="1443182" cy="819727"/>
                      </a:xfrm>
                      <a:prstGeom prst="rect">
                        <a:avLst/>
                      </a:prstGeom>
                    </p:spPr>
                  </p:pic>
                </p:oleObj>
              </mc:Fallback>
            </mc:AlternateContent>
          </a:graphicData>
        </a:graphic>
      </p:graphicFrame>
      <p:graphicFrame>
        <p:nvGraphicFramePr>
          <p:cNvPr id="2" name="Object 1" descr="multiline equation line 1 cap net income minus cap preference line 2 dividends divided by multiline equation line 1 Weighted minus average ordinary line 2 shares outstanding">
            <a:extLst>
              <a:ext uri="{FF2B5EF4-FFF2-40B4-BE49-F238E27FC236}">
                <a16:creationId xmlns:a16="http://schemas.microsoft.com/office/drawing/2014/main" id="{64CB0D75-D9A3-27EF-B48B-4BAF32035DA2}"/>
              </a:ext>
            </a:extLst>
          </p:cNvPr>
          <p:cNvGraphicFramePr>
            <a:graphicFrameLocks noChangeAspect="1"/>
          </p:cNvGraphicFramePr>
          <p:nvPr>
            <p:extLst>
              <p:ext uri="{D42A27DB-BD31-4B8C-83A1-F6EECF244321}">
                <p14:modId xmlns:p14="http://schemas.microsoft.com/office/powerpoint/2010/main" val="2414712709"/>
              </p:ext>
            </p:extLst>
          </p:nvPr>
        </p:nvGraphicFramePr>
        <p:xfrm>
          <a:off x="3376389" y="3924762"/>
          <a:ext cx="1616364" cy="819727"/>
        </p:xfrm>
        <a:graphic>
          <a:graphicData uri="http://schemas.openxmlformats.org/presentationml/2006/ole">
            <mc:AlternateContent xmlns:mc="http://schemas.openxmlformats.org/markup-compatibility/2006">
              <mc:Choice xmlns:v="urn:schemas-microsoft-com:vml" Requires="v">
                <p:oleObj name="Equation" r:id="rId10" imgW="1777680" imgH="901440" progId="Equation.DSMT4">
                  <p:embed/>
                </p:oleObj>
              </mc:Choice>
              <mc:Fallback>
                <p:oleObj name="Equation" r:id="rId10" imgW="1777680" imgH="901440" progId="Equation.DSMT4">
                  <p:embed/>
                  <p:pic>
                    <p:nvPicPr>
                      <p:cNvPr id="0" name=""/>
                      <p:cNvPicPr/>
                      <p:nvPr/>
                    </p:nvPicPr>
                    <p:blipFill>
                      <a:blip r:embed="rId11"/>
                      <a:stretch>
                        <a:fillRect/>
                      </a:stretch>
                    </p:blipFill>
                    <p:spPr>
                      <a:xfrm>
                        <a:off x="3376389" y="3924762"/>
                        <a:ext cx="1616364" cy="819727"/>
                      </a:xfrm>
                      <a:prstGeom prst="rect">
                        <a:avLst/>
                      </a:prstGeom>
                    </p:spPr>
                  </p:pic>
                </p:oleObj>
              </mc:Fallback>
            </mc:AlternateContent>
          </a:graphicData>
        </a:graphic>
      </p:graphicFrame>
      <p:graphicFrame>
        <p:nvGraphicFramePr>
          <p:cNvPr id="21" name="Object 20" descr="Market price per share divided by Earnings per share">
            <a:extLst>
              <a:ext uri="{FF2B5EF4-FFF2-40B4-BE49-F238E27FC236}">
                <a16:creationId xmlns:a16="http://schemas.microsoft.com/office/drawing/2014/main" id="{E0A6E96E-6A3E-C62B-038F-1BC1B86A3DE3}"/>
              </a:ext>
            </a:extLst>
          </p:cNvPr>
          <p:cNvGraphicFramePr>
            <a:graphicFrameLocks noChangeAspect="1"/>
          </p:cNvGraphicFramePr>
          <p:nvPr>
            <p:extLst>
              <p:ext uri="{D42A27DB-BD31-4B8C-83A1-F6EECF244321}">
                <p14:modId xmlns:p14="http://schemas.microsoft.com/office/powerpoint/2010/main" val="1032998352"/>
              </p:ext>
            </p:extLst>
          </p:nvPr>
        </p:nvGraphicFramePr>
        <p:xfrm>
          <a:off x="3281951" y="4813925"/>
          <a:ext cx="1781175" cy="522288"/>
        </p:xfrm>
        <a:graphic>
          <a:graphicData uri="http://schemas.openxmlformats.org/presentationml/2006/ole">
            <mc:AlternateContent xmlns:mc="http://schemas.openxmlformats.org/markup-compatibility/2006">
              <mc:Choice xmlns:v="urn:schemas-microsoft-com:vml" Requires="v">
                <p:oleObj name="Equation" r:id="rId12" imgW="1473120" imgH="431640" progId="Equation.DSMT4">
                  <p:embed/>
                </p:oleObj>
              </mc:Choice>
              <mc:Fallback>
                <p:oleObj name="Equation" r:id="rId12" imgW="1473120" imgH="431640" progId="Equation.DSMT4">
                  <p:embed/>
                  <p:pic>
                    <p:nvPicPr>
                      <p:cNvPr id="10" name="Object 9">
                        <a:extLst>
                          <a:ext uri="{FF2B5EF4-FFF2-40B4-BE49-F238E27FC236}">
                            <a16:creationId xmlns:a16="http://schemas.microsoft.com/office/drawing/2014/main" id="{328DEA30-5880-8106-9903-46C878AD1ED4}"/>
                          </a:ext>
                        </a:extLst>
                      </p:cNvPr>
                      <p:cNvPicPr/>
                      <p:nvPr/>
                    </p:nvPicPr>
                    <p:blipFill>
                      <a:blip r:embed="rId13"/>
                      <a:stretch>
                        <a:fillRect/>
                      </a:stretch>
                    </p:blipFill>
                    <p:spPr>
                      <a:xfrm>
                        <a:off x="3281951" y="4813925"/>
                        <a:ext cx="1781175" cy="522288"/>
                      </a:xfrm>
                      <a:prstGeom prst="rect">
                        <a:avLst/>
                      </a:prstGeom>
                    </p:spPr>
                  </p:pic>
                </p:oleObj>
              </mc:Fallback>
            </mc:AlternateContent>
          </a:graphicData>
        </a:graphic>
      </p:graphicFrame>
      <p:graphicFrame>
        <p:nvGraphicFramePr>
          <p:cNvPr id="4" name="Object 3" descr="multiline equation line 1 cap cash dividends paid line 2 on ordinary shares divided by cap net  income">
            <a:extLst>
              <a:ext uri="{FF2B5EF4-FFF2-40B4-BE49-F238E27FC236}">
                <a16:creationId xmlns:a16="http://schemas.microsoft.com/office/drawing/2014/main" id="{FBDDBD87-BA29-2789-9291-A3BE02B910CF}"/>
              </a:ext>
            </a:extLst>
          </p:cNvPr>
          <p:cNvGraphicFramePr>
            <a:graphicFrameLocks noChangeAspect="1"/>
          </p:cNvGraphicFramePr>
          <p:nvPr>
            <p:extLst>
              <p:ext uri="{D42A27DB-BD31-4B8C-83A1-F6EECF244321}">
                <p14:modId xmlns:p14="http://schemas.microsoft.com/office/powerpoint/2010/main" val="3825898729"/>
              </p:ext>
            </p:extLst>
          </p:nvPr>
        </p:nvGraphicFramePr>
        <p:xfrm>
          <a:off x="3420561" y="5394321"/>
          <a:ext cx="1308100" cy="635000"/>
        </p:xfrm>
        <a:graphic>
          <a:graphicData uri="http://schemas.openxmlformats.org/presentationml/2006/ole">
            <mc:AlternateContent xmlns:mc="http://schemas.openxmlformats.org/markup-compatibility/2006">
              <mc:Choice xmlns:v="urn:schemas-microsoft-com:vml" Requires="v">
                <p:oleObj name="Equation" r:id="rId14" imgW="1307880" imgH="634680" progId="Equation.DSMT4">
                  <p:embed/>
                </p:oleObj>
              </mc:Choice>
              <mc:Fallback>
                <p:oleObj name="Equation" r:id="rId14" imgW="1307880" imgH="634680" progId="Equation.DSMT4">
                  <p:embed/>
                  <p:pic>
                    <p:nvPicPr>
                      <p:cNvPr id="0" name=""/>
                      <p:cNvPicPr/>
                      <p:nvPr/>
                    </p:nvPicPr>
                    <p:blipFill>
                      <a:blip r:embed="rId15"/>
                      <a:stretch>
                        <a:fillRect/>
                      </a:stretch>
                    </p:blipFill>
                    <p:spPr>
                      <a:xfrm>
                        <a:off x="3420561" y="5394321"/>
                        <a:ext cx="1308100" cy="63500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68EAA0DB-A0AF-8120-2AF8-94F2E79DBE52}"/>
              </a:ext>
            </a:extLst>
          </p:cNvPr>
          <p:cNvSpPr>
            <a:spLocks noGrp="1"/>
          </p:cNvSpPr>
          <p:nvPr>
            <p:ph sz="quarter" idx="18"/>
          </p:nvPr>
        </p:nvSpPr>
        <p:spPr>
          <a:xfrm>
            <a:off x="556042" y="6054090"/>
            <a:ext cx="8037512" cy="371738"/>
          </a:xfrm>
        </p:spPr>
        <p:txBody>
          <a:bodyPr>
            <a:normAutofit/>
          </a:bodyPr>
          <a:lstStyle/>
          <a:p>
            <a:pPr marL="0" indent="0">
              <a:buNone/>
            </a:pPr>
            <a:r>
              <a:rPr lang="en-US" sz="1800" b="1" dirty="0"/>
              <a:t>Illustration 15.26 (partial): </a:t>
            </a:r>
            <a:r>
              <a:rPr lang="en-US" sz="1800" dirty="0"/>
              <a:t>Summary of liquidity, profitability, and solvency ratios</a:t>
            </a:r>
          </a:p>
        </p:txBody>
      </p:sp>
      <p:sp>
        <p:nvSpPr>
          <p:cNvPr id="14" name="Content Placeholder 5">
            <a:extLst>
              <a:ext uri="{FF2B5EF4-FFF2-40B4-BE49-F238E27FC236}">
                <a16:creationId xmlns:a16="http://schemas.microsoft.com/office/drawing/2014/main" id="{74A9C78A-18DB-8853-348C-FE6C6E5E0AE3}"/>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654760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498E0-3139-32B7-77D1-4FFF63F2ACBE}"/>
              </a:ext>
            </a:extLst>
          </p:cNvPr>
          <p:cNvSpPr>
            <a:spLocks noGrp="1"/>
          </p:cNvSpPr>
          <p:nvPr>
            <p:ph type="title"/>
          </p:nvPr>
        </p:nvSpPr>
        <p:spPr>
          <a:xfrm>
            <a:off x="760330" y="1567160"/>
            <a:ext cx="8115301" cy="849312"/>
          </a:xfrm>
        </p:spPr>
        <p:txBody>
          <a:bodyPr>
            <a:normAutofit/>
          </a:bodyPr>
          <a:lstStyle/>
          <a:p>
            <a:r>
              <a:rPr lang="en-US" dirty="0"/>
              <a:t>Summary of Ratios – Solvency</a:t>
            </a:r>
            <a:endParaRPr lang="en-IN" dirty="0"/>
          </a:p>
        </p:txBody>
      </p:sp>
      <p:graphicFrame>
        <p:nvGraphicFramePr>
          <p:cNvPr id="16" name="Table 16">
            <a:extLst>
              <a:ext uri="{FF2B5EF4-FFF2-40B4-BE49-F238E27FC236}">
                <a16:creationId xmlns:a16="http://schemas.microsoft.com/office/drawing/2014/main" id="{ABAAB1B2-1107-F615-FC72-1ACBF2C5C18D}"/>
              </a:ext>
            </a:extLst>
          </p:cNvPr>
          <p:cNvGraphicFramePr>
            <a:graphicFrameLocks noGrp="1"/>
          </p:cNvGraphicFramePr>
          <p:nvPr>
            <p:ph sz="quarter" idx="20"/>
            <p:extLst>
              <p:ext uri="{D42A27DB-BD31-4B8C-83A1-F6EECF244321}">
                <p14:modId xmlns:p14="http://schemas.microsoft.com/office/powerpoint/2010/main" val="2717006483"/>
              </p:ext>
            </p:extLst>
          </p:nvPr>
        </p:nvGraphicFramePr>
        <p:xfrm>
          <a:off x="701726" y="2240279"/>
          <a:ext cx="8037512" cy="2194560"/>
        </p:xfrm>
        <a:graphic>
          <a:graphicData uri="http://schemas.openxmlformats.org/drawingml/2006/table">
            <a:tbl>
              <a:tblPr firstRow="1" bandRow="1">
                <a:tableStyleId>{2D5ABB26-0587-4C30-8999-92F81FD0307C}</a:tableStyleId>
              </a:tblPr>
              <a:tblGrid>
                <a:gridCol w="2417538">
                  <a:extLst>
                    <a:ext uri="{9D8B030D-6E8A-4147-A177-3AD203B41FA5}">
                      <a16:colId xmlns:a16="http://schemas.microsoft.com/office/drawing/2014/main" val="1647558539"/>
                    </a:ext>
                  </a:extLst>
                </a:gridCol>
                <a:gridCol w="2809987">
                  <a:extLst>
                    <a:ext uri="{9D8B030D-6E8A-4147-A177-3AD203B41FA5}">
                      <a16:colId xmlns:a16="http://schemas.microsoft.com/office/drawing/2014/main" val="2381312262"/>
                    </a:ext>
                  </a:extLst>
                </a:gridCol>
                <a:gridCol w="2809987">
                  <a:extLst>
                    <a:ext uri="{9D8B030D-6E8A-4147-A177-3AD203B41FA5}">
                      <a16:colId xmlns:a16="http://schemas.microsoft.com/office/drawing/2014/main" val="212399293"/>
                    </a:ext>
                  </a:extLst>
                </a:gridCol>
              </a:tblGrid>
              <a:tr h="0">
                <a:tc>
                  <a:txBody>
                    <a:bodyPr/>
                    <a:lstStyle/>
                    <a:p>
                      <a:r>
                        <a:rPr lang="en-IN" sz="1800" b="1" dirty="0">
                          <a:solidFill>
                            <a:schemeClr val="accent2"/>
                          </a:solidFill>
                        </a:rPr>
                        <a:t>Solvency Ratios</a:t>
                      </a:r>
                    </a:p>
                  </a:txBody>
                  <a:tcPr anchor="ctr"/>
                </a:tc>
                <a:tc>
                  <a:txBody>
                    <a:bodyPr/>
                    <a:lstStyle/>
                    <a:p>
                      <a:endParaRPr lang="en-IN" sz="1800" dirty="0"/>
                    </a:p>
                  </a:txBody>
                  <a:tcPr anchor="ctr"/>
                </a:tc>
                <a:tc>
                  <a:txBody>
                    <a:bodyPr/>
                    <a:lstStyle/>
                    <a:p>
                      <a:endParaRPr lang="en-IN" sz="1800"/>
                    </a:p>
                  </a:txBody>
                  <a:tcPr anchor="ctr"/>
                </a:tc>
                <a:extLst>
                  <a:ext uri="{0D108BD9-81ED-4DB2-BD59-A6C34878D82A}">
                    <a16:rowId xmlns:a16="http://schemas.microsoft.com/office/drawing/2014/main" val="4201150122"/>
                  </a:ext>
                </a:extLst>
              </a:tr>
              <a:tr h="317911">
                <a:tc>
                  <a:txBody>
                    <a:bodyPr/>
                    <a:lstStyle/>
                    <a:p>
                      <a:pPr marL="342900" indent="-342900">
                        <a:buFont typeface="+mj-lt"/>
                        <a:buAutoNum type="arabicPeriod" startAt="12"/>
                      </a:pPr>
                      <a:r>
                        <a:rPr lang="en-IN" sz="1800" dirty="0"/>
                        <a:t>Debt to assets ratio</a:t>
                      </a:r>
                    </a:p>
                  </a:txBody>
                  <a:tcPr anchor="ctr"/>
                </a:tc>
                <a:tc>
                  <a:txBody>
                    <a:bodyPr/>
                    <a:lstStyle/>
                    <a:p>
                      <a:endParaRPr lang="en-IN" sz="1800"/>
                    </a:p>
                  </a:txBody>
                  <a:tcPr anchor="ctr"/>
                </a:tc>
                <a:tc>
                  <a:txBody>
                    <a:bodyPr/>
                    <a:lstStyle/>
                    <a:p>
                      <a:pPr marL="265113" indent="-265113"/>
                      <a:r>
                        <a:rPr lang="en-US" sz="1800" dirty="0"/>
                        <a:t>Measures the percentage of total assets provided by creditors.</a:t>
                      </a:r>
                      <a:endParaRPr lang="en-IN" sz="1800" dirty="0"/>
                    </a:p>
                  </a:txBody>
                  <a:tcPr anchor="ctr"/>
                </a:tc>
                <a:extLst>
                  <a:ext uri="{0D108BD9-81ED-4DB2-BD59-A6C34878D82A}">
                    <a16:rowId xmlns:a16="http://schemas.microsoft.com/office/drawing/2014/main" val="2042923158"/>
                  </a:ext>
                </a:extLst>
              </a:tr>
              <a:tr h="711692">
                <a:tc>
                  <a:txBody>
                    <a:bodyPr/>
                    <a:lstStyle/>
                    <a:p>
                      <a:pPr marL="342900" indent="-342900">
                        <a:buFont typeface="+mj-lt"/>
                        <a:buAutoNum type="arabicPeriod" startAt="13"/>
                      </a:pPr>
                      <a:r>
                        <a:rPr lang="en-IN" sz="1800" dirty="0"/>
                        <a:t>Times interest earned</a:t>
                      </a:r>
                    </a:p>
                  </a:txBody>
                  <a:tcPr anchor="ctr"/>
                </a:tc>
                <a:tc>
                  <a:txBody>
                    <a:bodyPr/>
                    <a:lstStyle/>
                    <a:p>
                      <a:endParaRPr lang="en-IN" sz="1800"/>
                    </a:p>
                  </a:txBody>
                  <a:tcPr anchor="ctr"/>
                </a:tc>
                <a:tc>
                  <a:txBody>
                    <a:bodyPr/>
                    <a:lstStyle/>
                    <a:p>
                      <a:pPr marL="265113" indent="-265113"/>
                      <a:r>
                        <a:rPr lang="en-US" sz="1800" dirty="0"/>
                        <a:t>Measures ability to meet interest payments as they come due.</a:t>
                      </a:r>
                      <a:endParaRPr lang="en-IN" sz="1800" dirty="0"/>
                    </a:p>
                  </a:txBody>
                  <a:tcPr anchor="ctr"/>
                </a:tc>
                <a:extLst>
                  <a:ext uri="{0D108BD9-81ED-4DB2-BD59-A6C34878D82A}">
                    <a16:rowId xmlns:a16="http://schemas.microsoft.com/office/drawing/2014/main" val="267363324"/>
                  </a:ext>
                </a:extLst>
              </a:tr>
            </a:tbl>
          </a:graphicData>
        </a:graphic>
      </p:graphicFrame>
      <p:graphicFrame>
        <p:nvGraphicFramePr>
          <p:cNvPr id="17" name="Object 16" descr="Total liabilities divided by Total assets">
            <a:extLst>
              <a:ext uri="{FF2B5EF4-FFF2-40B4-BE49-F238E27FC236}">
                <a16:creationId xmlns:a16="http://schemas.microsoft.com/office/drawing/2014/main" id="{12EB6F73-9604-07C2-198C-E0070D3BE687}"/>
              </a:ext>
            </a:extLst>
          </p:cNvPr>
          <p:cNvGraphicFramePr>
            <a:graphicFrameLocks noChangeAspect="1"/>
          </p:cNvGraphicFramePr>
          <p:nvPr>
            <p:extLst>
              <p:ext uri="{D42A27DB-BD31-4B8C-83A1-F6EECF244321}">
                <p14:modId xmlns:p14="http://schemas.microsoft.com/office/powerpoint/2010/main" val="1427269975"/>
              </p:ext>
            </p:extLst>
          </p:nvPr>
        </p:nvGraphicFramePr>
        <p:xfrm>
          <a:off x="3771747" y="2762884"/>
          <a:ext cx="1285875" cy="574675"/>
        </p:xfrm>
        <a:graphic>
          <a:graphicData uri="http://schemas.openxmlformats.org/presentationml/2006/ole">
            <mc:AlternateContent xmlns:mc="http://schemas.openxmlformats.org/markup-compatibility/2006">
              <mc:Choice xmlns:v="urn:schemas-microsoft-com:vml" Requires="v">
                <p:oleObj name="Equation" r:id="rId2" imgW="965160" imgH="431640" progId="Equation.DSMT4">
                  <p:embed/>
                </p:oleObj>
              </mc:Choice>
              <mc:Fallback>
                <p:oleObj name="Equation" r:id="rId2" imgW="965160" imgH="431640" progId="Equation.DSMT4">
                  <p:embed/>
                  <p:pic>
                    <p:nvPicPr>
                      <p:cNvPr id="15" name="Object 14">
                        <a:extLst>
                          <a:ext uri="{FF2B5EF4-FFF2-40B4-BE49-F238E27FC236}">
                            <a16:creationId xmlns:a16="http://schemas.microsoft.com/office/drawing/2014/main" id="{0DC5C131-877B-A986-D639-BC01F1570989}"/>
                          </a:ext>
                        </a:extLst>
                      </p:cNvPr>
                      <p:cNvPicPr/>
                      <p:nvPr/>
                    </p:nvPicPr>
                    <p:blipFill>
                      <a:blip r:embed="rId3"/>
                      <a:stretch>
                        <a:fillRect/>
                      </a:stretch>
                    </p:blipFill>
                    <p:spPr>
                      <a:xfrm>
                        <a:off x="3771747" y="2762884"/>
                        <a:ext cx="1285875" cy="574675"/>
                      </a:xfrm>
                      <a:prstGeom prst="rect">
                        <a:avLst/>
                      </a:prstGeom>
                    </p:spPr>
                  </p:pic>
                </p:oleObj>
              </mc:Fallback>
            </mc:AlternateContent>
          </a:graphicData>
        </a:graphic>
      </p:graphicFrame>
      <p:graphicFrame>
        <p:nvGraphicFramePr>
          <p:cNvPr id="18" name="Object 17" descr="multiline equation line 1 Net income plus Interest expense line 2 plus Income tax expense divided by Interest expense">
            <a:extLst>
              <a:ext uri="{FF2B5EF4-FFF2-40B4-BE49-F238E27FC236}">
                <a16:creationId xmlns:a16="http://schemas.microsoft.com/office/drawing/2014/main" id="{6A56195A-B2AF-9DDB-C54F-03DA63676D0C}"/>
              </a:ext>
            </a:extLst>
          </p:cNvPr>
          <p:cNvGraphicFramePr>
            <a:graphicFrameLocks noChangeAspect="1"/>
          </p:cNvGraphicFramePr>
          <p:nvPr>
            <p:extLst>
              <p:ext uri="{D42A27DB-BD31-4B8C-83A1-F6EECF244321}">
                <p14:modId xmlns:p14="http://schemas.microsoft.com/office/powerpoint/2010/main" val="1330595533"/>
              </p:ext>
            </p:extLst>
          </p:nvPr>
        </p:nvGraphicFramePr>
        <p:xfrm>
          <a:off x="3286074" y="3609029"/>
          <a:ext cx="2460809" cy="804334"/>
        </p:xfrm>
        <a:graphic>
          <a:graphicData uri="http://schemas.openxmlformats.org/presentationml/2006/ole">
            <mc:AlternateContent xmlns:mc="http://schemas.openxmlformats.org/markup-compatibility/2006">
              <mc:Choice xmlns:v="urn:schemas-microsoft-com:vml" Requires="v">
                <p:oleObj name="Equation" r:id="rId4" imgW="2031840" imgH="660240" progId="Equation.DSMT4">
                  <p:embed/>
                </p:oleObj>
              </mc:Choice>
              <mc:Fallback>
                <p:oleObj name="Equation" r:id="rId4" imgW="2031840" imgH="660240" progId="Equation.DSMT4">
                  <p:embed/>
                  <p:pic>
                    <p:nvPicPr>
                      <p:cNvPr id="16" name="Object 15">
                        <a:extLst>
                          <a:ext uri="{FF2B5EF4-FFF2-40B4-BE49-F238E27FC236}">
                            <a16:creationId xmlns:a16="http://schemas.microsoft.com/office/drawing/2014/main" id="{DE39DA0E-6D97-FF0A-317A-204F662595BD}"/>
                          </a:ext>
                        </a:extLst>
                      </p:cNvPr>
                      <p:cNvPicPr/>
                      <p:nvPr/>
                    </p:nvPicPr>
                    <p:blipFill>
                      <a:blip r:embed="rId5"/>
                      <a:stretch>
                        <a:fillRect/>
                      </a:stretch>
                    </p:blipFill>
                    <p:spPr>
                      <a:xfrm>
                        <a:off x="3286074" y="3609029"/>
                        <a:ext cx="2460809" cy="804334"/>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68EAA0DB-A0AF-8120-2AF8-94F2E79DBE52}"/>
              </a:ext>
            </a:extLst>
          </p:cNvPr>
          <p:cNvSpPr>
            <a:spLocks noGrp="1"/>
          </p:cNvSpPr>
          <p:nvPr>
            <p:ph sz="quarter" idx="18"/>
          </p:nvPr>
        </p:nvSpPr>
        <p:spPr>
          <a:xfrm>
            <a:off x="592138" y="5552144"/>
            <a:ext cx="8037512" cy="842488"/>
          </a:xfrm>
        </p:spPr>
        <p:txBody>
          <a:bodyPr>
            <a:normAutofit/>
          </a:bodyPr>
          <a:lstStyle/>
          <a:p>
            <a:pPr marL="0" indent="0">
              <a:buNone/>
            </a:pPr>
            <a:r>
              <a:rPr lang="en-US" sz="2000" b="1" dirty="0"/>
              <a:t>Illustration 15.26 (partial): </a:t>
            </a:r>
            <a:r>
              <a:rPr lang="en-US" sz="2000" dirty="0"/>
              <a:t>Summary of liquidity, profitability, and solvency ratios</a:t>
            </a:r>
          </a:p>
        </p:txBody>
      </p:sp>
      <p:sp>
        <p:nvSpPr>
          <p:cNvPr id="14" name="Content Placeholder 5">
            <a:extLst>
              <a:ext uri="{FF2B5EF4-FFF2-40B4-BE49-F238E27FC236}">
                <a16:creationId xmlns:a16="http://schemas.microsoft.com/office/drawing/2014/main" id="{FC6AAA59-75F9-AE0C-9DF8-6A1D9B3461E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9071406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6319-FB3C-D35F-38E0-45C059E76E1A}"/>
              </a:ext>
            </a:extLst>
          </p:cNvPr>
          <p:cNvSpPr>
            <a:spLocks noGrp="1"/>
          </p:cNvSpPr>
          <p:nvPr>
            <p:ph type="title"/>
          </p:nvPr>
        </p:nvSpPr>
        <p:spPr/>
        <p:txBody>
          <a:bodyPr/>
          <a:lstStyle/>
          <a:p>
            <a:r>
              <a:rPr lang="en-US" dirty="0"/>
              <a:t>Some additional thoughts</a:t>
            </a:r>
          </a:p>
        </p:txBody>
      </p:sp>
      <p:sp>
        <p:nvSpPr>
          <p:cNvPr id="3" name="Content Placeholder 2">
            <a:extLst>
              <a:ext uri="{FF2B5EF4-FFF2-40B4-BE49-F238E27FC236}">
                <a16:creationId xmlns:a16="http://schemas.microsoft.com/office/drawing/2014/main" id="{AD78D274-BA3A-5E16-D9A8-B5DE0E29A1A7}"/>
              </a:ext>
            </a:extLst>
          </p:cNvPr>
          <p:cNvSpPr>
            <a:spLocks noGrp="1"/>
          </p:cNvSpPr>
          <p:nvPr>
            <p:ph sz="quarter" idx="12"/>
          </p:nvPr>
        </p:nvSpPr>
        <p:spPr>
          <a:xfrm>
            <a:off x="513862" y="1424064"/>
            <a:ext cx="8115301" cy="4599663"/>
          </a:xfrm>
        </p:spPr>
        <p:txBody>
          <a:bodyPr>
            <a:normAutofit/>
          </a:bodyPr>
          <a:lstStyle/>
          <a:p>
            <a:r>
              <a:rPr lang="en-US" dirty="0"/>
              <a:t>Ratio is the starting point in analyzing a business</a:t>
            </a:r>
          </a:p>
          <a:p>
            <a:r>
              <a:rPr lang="en-US" dirty="0"/>
              <a:t>The more important part is to understand the business: </a:t>
            </a:r>
          </a:p>
          <a:p>
            <a:pPr lvl="1"/>
            <a:r>
              <a:rPr lang="en-US" dirty="0"/>
              <a:t>How does the business make money</a:t>
            </a:r>
          </a:p>
          <a:p>
            <a:pPr lvl="1"/>
            <a:r>
              <a:rPr lang="en-US" dirty="0"/>
              <a:t>What is the business’ comparative advantage? (i.e., economic moat)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578556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35D5B76-AAB9-93FB-100D-3EC50B912BF2}"/>
              </a:ext>
            </a:extLst>
          </p:cNvPr>
          <p:cNvSpPr>
            <a:spLocks noGrp="1"/>
          </p:cNvSpPr>
          <p:nvPr>
            <p:ph type="title"/>
          </p:nvPr>
        </p:nvSpPr>
        <p:spPr/>
        <p:txBody>
          <a:bodyPr/>
          <a:lstStyle/>
          <a:p>
            <a:r>
              <a:rPr lang="en-US" dirty="0"/>
              <a:t>Horizontal Analysis</a:t>
            </a:r>
            <a:endParaRPr lang="en-IN" dirty="0"/>
          </a:p>
        </p:txBody>
      </p:sp>
      <p:sp>
        <p:nvSpPr>
          <p:cNvPr id="4" name="Content Placeholder 3">
            <a:extLst>
              <a:ext uri="{FF2B5EF4-FFF2-40B4-BE49-F238E27FC236}">
                <a16:creationId xmlns:a16="http://schemas.microsoft.com/office/drawing/2014/main" id="{54A0A96B-1EDE-4F54-E41A-B4E0CC8AAC86}"/>
              </a:ext>
            </a:extLst>
          </p:cNvPr>
          <p:cNvSpPr>
            <a:spLocks noGrp="1"/>
          </p:cNvSpPr>
          <p:nvPr>
            <p:ph sz="quarter" idx="12"/>
          </p:nvPr>
        </p:nvSpPr>
        <p:spPr/>
        <p:txBody>
          <a:bodyPr>
            <a:normAutofit lnSpcReduction="10000"/>
          </a:bodyPr>
          <a:lstStyle/>
          <a:p>
            <a:pPr marL="0" indent="0">
              <a:lnSpc>
                <a:spcPct val="110000"/>
              </a:lnSpc>
              <a:buNone/>
            </a:pPr>
            <a:r>
              <a:rPr lang="en-US" dirty="0">
                <a:solidFill>
                  <a:schemeClr val="accent2"/>
                </a:solidFill>
              </a:rPr>
              <a:t>Horizontal analysis, </a:t>
            </a:r>
            <a:r>
              <a:rPr lang="en-US" dirty="0"/>
              <a:t>also called </a:t>
            </a:r>
            <a:r>
              <a:rPr lang="en-US" b="1" dirty="0"/>
              <a:t>trend analysis,</a:t>
            </a:r>
            <a:r>
              <a:rPr lang="en-US" dirty="0"/>
              <a:t> is a technique for evaluating a series of financial statement data over a period of time.</a:t>
            </a:r>
          </a:p>
          <a:p>
            <a:pPr>
              <a:lnSpc>
                <a:spcPct val="110000"/>
              </a:lnSpc>
            </a:pPr>
            <a:r>
              <a:rPr lang="en-US" dirty="0"/>
              <a:t>Its </a:t>
            </a:r>
            <a:r>
              <a:rPr lang="en-US" b="1" dirty="0"/>
              <a:t>purpose</a:t>
            </a:r>
            <a:r>
              <a:rPr lang="en-US" dirty="0"/>
              <a:t> is to determine the increase or decrease that has taken place.</a:t>
            </a:r>
          </a:p>
          <a:p>
            <a:pPr>
              <a:lnSpc>
                <a:spcPct val="110000"/>
              </a:lnSpc>
            </a:pPr>
            <a:r>
              <a:rPr lang="en-US" dirty="0"/>
              <a:t>The change can be expressed as either an amount or a percentage.</a:t>
            </a:r>
          </a:p>
          <a:p>
            <a:pPr>
              <a:lnSpc>
                <a:spcPct val="110000"/>
              </a:lnSpc>
            </a:pPr>
            <a:r>
              <a:rPr lang="en-US" b="1" dirty="0"/>
              <a:t>Commonly applied to </a:t>
            </a:r>
            <a:r>
              <a:rPr lang="en-US" dirty="0"/>
              <a:t>the statement of financial position, income statement, and retained earnings statement.</a:t>
            </a:r>
          </a:p>
        </p:txBody>
      </p:sp>
      <p:sp>
        <p:nvSpPr>
          <p:cNvPr id="14" name="Content Placeholder 5">
            <a:extLst>
              <a:ext uri="{FF2B5EF4-FFF2-40B4-BE49-F238E27FC236}">
                <a16:creationId xmlns:a16="http://schemas.microsoft.com/office/drawing/2014/main" id="{2A0EB869-C315-F76F-5217-7B26BCF690C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1819490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294BE6-2B49-AF10-CB7F-47B67C9C8194}"/>
              </a:ext>
            </a:extLst>
          </p:cNvPr>
          <p:cNvSpPr>
            <a:spLocks noGrp="1"/>
          </p:cNvSpPr>
          <p:nvPr>
            <p:ph type="title"/>
          </p:nvPr>
        </p:nvSpPr>
        <p:spPr/>
        <p:txBody>
          <a:bodyPr/>
          <a:lstStyle/>
          <a:p>
            <a:r>
              <a:rPr lang="en-US" dirty="0"/>
              <a:t>DO IT! 2: Ratio Analysis</a:t>
            </a:r>
            <a:r>
              <a:rPr lang="en-US" sz="2800" dirty="0"/>
              <a:t> (1 of 3)</a:t>
            </a:r>
            <a:endParaRPr lang="en-IN" sz="2800" dirty="0"/>
          </a:p>
        </p:txBody>
      </p:sp>
      <p:sp>
        <p:nvSpPr>
          <p:cNvPr id="4" name="Content Placeholder 3">
            <a:extLst>
              <a:ext uri="{FF2B5EF4-FFF2-40B4-BE49-F238E27FC236}">
                <a16:creationId xmlns:a16="http://schemas.microsoft.com/office/drawing/2014/main" id="{974B4550-14E1-414C-67FD-11B2AC0F16E4}"/>
              </a:ext>
            </a:extLst>
          </p:cNvPr>
          <p:cNvSpPr>
            <a:spLocks noGrp="1"/>
          </p:cNvSpPr>
          <p:nvPr>
            <p:ph sz="quarter" idx="10"/>
          </p:nvPr>
        </p:nvSpPr>
        <p:spPr>
          <a:xfrm>
            <a:off x="514350" y="1547224"/>
            <a:ext cx="8115300" cy="768657"/>
          </a:xfrm>
        </p:spPr>
        <p:txBody>
          <a:bodyPr>
            <a:normAutofit lnSpcReduction="10000"/>
          </a:bodyPr>
          <a:lstStyle/>
          <a:p>
            <a:pPr marL="0" indent="0">
              <a:lnSpc>
                <a:spcPct val="100000"/>
              </a:lnSpc>
              <a:spcBef>
                <a:spcPts val="624"/>
              </a:spcBef>
              <a:buNone/>
            </a:pPr>
            <a:r>
              <a:rPr lang="en-US" sz="2400" dirty="0"/>
              <a:t>The condensed financial statements of John Cully Group, for the years ended June 30, 2025 and 2024 are presented below.</a:t>
            </a:r>
          </a:p>
        </p:txBody>
      </p:sp>
      <p:pic>
        <p:nvPicPr>
          <p:cNvPr id="13" name="Picture Placeholder 12" descr="An illustration of a statement of financial position. The statement presents a three-line heading consisting of the name of the company, John Cully Group; type of statement, Statements of Financial Position; the date at which the statement is prepared, June 30. This illustration presents 2 subsections listed below. There are 5 columns, the first presenting account names, and the other four column headers as: 2025, and 2024 (in thousands). There are two numeric columns each under 2025 and 2024. The first section is the Assets section of the balance sheet, with the label, Assets, left aligned and shown in bold type. The following account names are listed in this section with the respective amounts listed in the numeric columns: Intangibles and other assets: 2025, no data; 2025, Euro 876.7; 2024, no data; 2024, Euro 849.3;Property, plant, and equipment (net): 2025, no data; 2025, 694.2; 2024, no data; 2024, 647.0; Investments: 2025, no data; 2025, 12.3; 2024, no data; 2024, 12.6; The account names are listed under, Current assets, with the respective amounts listed in the numeric columns: Prepaid expenses and other current assets: 2025, Euro 204.4; 2025, no data; 2024, Euro 269.2; 2024, no data; Inventory: 2025, 768.3; 2025, no data; 2024, 653.5; 2024, no data; Accounts receivable (net): 2025, 776.6; 2025, no data; 2024, 664.9; 2024, no data; Cash: 2025, 553.3; 2025, 2,302.6; 2024, 611.6; 2024, 2,119.2; The total is presented in the numeric columns as: 2025, no data; 2025, Euro 3,885.8; 2024, no data; 2024, Euro 3,708.1, with the label, Total assets, listed with slight indention in the first column. The second section is the Equity and liabilities section of the balance sheet, with the label, Equity and Liabilities, left aligned and shown in bold type. The following account names are listed in this section with the respective amounts listed in the numeric columns: Shareholders’ equity-Ordinary: 2025, no data; 2025, Euro 1,708.6; 2024, no data; 2024, Euro 1,749.0; Non-current liabilities: 2025, no data; 2025, 679.2; 2024, no data; 2024, 637.1; Current liabilities: 2025, no data; 2025, 1,497.7; 2024, no data; 2024, 1,332.0. The total is presented in the numeric columns as: 2025, no data; 2025, Euro 3,885.8; 2024, no data; 2024, Euro 3,708.1, with the label, Total equity and liabilities, listed in the first column.">
            <a:extLst>
              <a:ext uri="{FF2B5EF4-FFF2-40B4-BE49-F238E27FC236}">
                <a16:creationId xmlns:a16="http://schemas.microsoft.com/office/drawing/2014/main" id="{5554AEBA-4A22-456C-87C6-549739A700B1}"/>
              </a:ext>
            </a:extLst>
          </p:cNvPr>
          <p:cNvPicPr>
            <a:picLocks noGrp="1" noChangeAspect="1"/>
          </p:cNvPicPr>
          <p:nvPr>
            <p:ph type="pic" sz="quarter" idx="12"/>
          </p:nvPr>
        </p:nvPicPr>
        <p:blipFill rotWithShape="1">
          <a:blip r:embed="rId2"/>
          <a:stretch/>
        </p:blipFill>
        <p:spPr>
          <a:xfrm>
            <a:off x="2170804" y="2345361"/>
            <a:ext cx="4802393" cy="3956651"/>
          </a:xfrm>
          <a:prstGeom prst="rect">
            <a:avLst/>
          </a:prstGeom>
        </p:spPr>
      </p:pic>
      <p:sp>
        <p:nvSpPr>
          <p:cNvPr id="11" name="Content Placeholder 5">
            <a:extLst>
              <a:ext uri="{FF2B5EF4-FFF2-40B4-BE49-F238E27FC236}">
                <a16:creationId xmlns:a16="http://schemas.microsoft.com/office/drawing/2014/main" id="{7EC6AE4A-20AD-512E-BDDB-1CF9B3EB03F1}"/>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424519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294BE6-2B49-AF10-CB7F-47B67C9C8194}"/>
              </a:ext>
            </a:extLst>
          </p:cNvPr>
          <p:cNvSpPr>
            <a:spLocks noGrp="1"/>
          </p:cNvSpPr>
          <p:nvPr>
            <p:ph type="title"/>
          </p:nvPr>
        </p:nvSpPr>
        <p:spPr/>
        <p:txBody>
          <a:bodyPr/>
          <a:lstStyle/>
          <a:p>
            <a:r>
              <a:rPr lang="en-US" dirty="0"/>
              <a:t>DO IT! 2: Ratio Analysis</a:t>
            </a:r>
            <a:r>
              <a:rPr lang="en-US" sz="2800" dirty="0"/>
              <a:t> (2 of 3)</a:t>
            </a:r>
            <a:endParaRPr lang="en-IN" sz="2800" dirty="0"/>
          </a:p>
        </p:txBody>
      </p:sp>
      <p:pic>
        <p:nvPicPr>
          <p:cNvPr id="8" name="Picture Placeholder 7" descr="An illustration of an income statement. The statement presents a three-line heading consisting of the name of the company, John Cully Group; the type of statement, Income Statements; and the date at which the statement is prepared, For the Year Ended June 30. This illustration has 2 columns, the first presenting account names, and the other two numeric column headers presented in thousands are: 2025; and 2024.There are two sections on the statement. The first section is labeled, Sales revenue, with the amounts listed in the numeric column as: 2025, Euro 6,336.3; 2024, Euro 5,790.4. The second section is labeled as, Cost and expenses. The following account labels are listed immediately below the Cost and expenses section label, slightly indented, with the respective amounts for each account listed in the numeric columns: Cost of goods sold: 2025, 1,617.4; 2024, 1,467.3; Selling and administrative expenses: 2025, 4,007.6; 2024, 3,679.0; Interest expense: 2025, 13.9; 2024, 27.1. Next, Total cost and expenses is presented, with its amounts of: 2025, 5,638.9; 2024, 5,182.4 listed in the numeric columns. The next line presents, Income before income taxes, with the amounts listed as: 2025, 697.4; 2024, 608.0. The next line presents, Income tax expense, with the amounts listed as: 2025, 291.3; 2024, 232.6. The last line of the income statement presents, Net income, in the first column with the respective amounts of: 2025, Euro 406.1; 2024, Euro 375.4 in the numeric columns.">
            <a:extLst>
              <a:ext uri="{FF2B5EF4-FFF2-40B4-BE49-F238E27FC236}">
                <a16:creationId xmlns:a16="http://schemas.microsoft.com/office/drawing/2014/main" id="{223E218C-C444-3B20-76C2-4F32EBC8777A}"/>
              </a:ext>
            </a:extLst>
          </p:cNvPr>
          <p:cNvPicPr>
            <a:picLocks noGrp="1" noChangeAspect="1"/>
          </p:cNvPicPr>
          <p:nvPr>
            <p:ph type="pic" sz="quarter" idx="12"/>
          </p:nvPr>
        </p:nvPicPr>
        <p:blipFill rotWithShape="1">
          <a:blip r:embed="rId2"/>
          <a:stretch/>
        </p:blipFill>
        <p:spPr>
          <a:xfrm>
            <a:off x="728663" y="1890969"/>
            <a:ext cx="7686675" cy="4324350"/>
          </a:xfrm>
          <a:prstGeom prst="rect">
            <a:avLst/>
          </a:prstGeom>
        </p:spPr>
      </p:pic>
      <p:sp>
        <p:nvSpPr>
          <p:cNvPr id="12" name="Content Placeholder 5">
            <a:extLst>
              <a:ext uri="{FF2B5EF4-FFF2-40B4-BE49-F238E27FC236}">
                <a16:creationId xmlns:a16="http://schemas.microsoft.com/office/drawing/2014/main" id="{A26C4853-D703-8C26-0E46-E631E80A6A44}"/>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534683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294BE6-2B49-AF10-CB7F-47B67C9C8194}"/>
              </a:ext>
            </a:extLst>
          </p:cNvPr>
          <p:cNvSpPr>
            <a:spLocks noGrp="1"/>
          </p:cNvSpPr>
          <p:nvPr>
            <p:ph type="title"/>
          </p:nvPr>
        </p:nvSpPr>
        <p:spPr/>
        <p:txBody>
          <a:bodyPr/>
          <a:lstStyle/>
          <a:p>
            <a:r>
              <a:rPr lang="en-US" dirty="0"/>
              <a:t>DO IT! 2: Ratio Analysis</a:t>
            </a:r>
            <a:r>
              <a:rPr lang="en-US" sz="2800" dirty="0"/>
              <a:t> (3 of 3)</a:t>
            </a:r>
            <a:endParaRPr lang="en-IN" sz="2800" dirty="0"/>
          </a:p>
        </p:txBody>
      </p:sp>
      <p:sp>
        <p:nvSpPr>
          <p:cNvPr id="4" name="Content Placeholder 3">
            <a:extLst>
              <a:ext uri="{FF2B5EF4-FFF2-40B4-BE49-F238E27FC236}">
                <a16:creationId xmlns:a16="http://schemas.microsoft.com/office/drawing/2014/main" id="{974B4550-14E1-414C-67FD-11B2AC0F16E4}"/>
              </a:ext>
            </a:extLst>
          </p:cNvPr>
          <p:cNvSpPr>
            <a:spLocks noGrp="1"/>
          </p:cNvSpPr>
          <p:nvPr>
            <p:ph sz="quarter" idx="10"/>
          </p:nvPr>
        </p:nvSpPr>
        <p:spPr>
          <a:xfrm>
            <a:off x="514350" y="1679575"/>
            <a:ext cx="8115300" cy="4485251"/>
          </a:xfrm>
        </p:spPr>
        <p:txBody>
          <a:bodyPr>
            <a:normAutofit/>
          </a:bodyPr>
          <a:lstStyle/>
          <a:p>
            <a:pPr marL="0" indent="0">
              <a:lnSpc>
                <a:spcPct val="100000"/>
              </a:lnSpc>
              <a:spcBef>
                <a:spcPts val="624"/>
              </a:spcBef>
              <a:buNone/>
            </a:pPr>
            <a:r>
              <a:rPr lang="en-US" sz="2400" dirty="0"/>
              <a:t>Compute the following ratios for 2025 and 2024.</a:t>
            </a:r>
          </a:p>
          <a:p>
            <a:pPr marL="457200" indent="-457200">
              <a:lnSpc>
                <a:spcPct val="100000"/>
              </a:lnSpc>
              <a:spcBef>
                <a:spcPts val="624"/>
              </a:spcBef>
              <a:buFont typeface="+mj-lt"/>
              <a:buAutoNum type="alphaLcPeriod"/>
            </a:pPr>
            <a:r>
              <a:rPr lang="en-US" sz="2400" dirty="0"/>
              <a:t>Current ratio</a:t>
            </a:r>
          </a:p>
          <a:p>
            <a:pPr marL="457200" indent="-457200">
              <a:lnSpc>
                <a:spcPct val="100000"/>
              </a:lnSpc>
              <a:spcBef>
                <a:spcPts val="624"/>
              </a:spcBef>
              <a:buFont typeface="+mj-lt"/>
              <a:buAutoNum type="alphaLcPeriod"/>
            </a:pPr>
            <a:r>
              <a:rPr lang="en-US" sz="2400" dirty="0"/>
              <a:t>Inventory turnover. (Inventory on 6/30/23 was €599.0).</a:t>
            </a:r>
          </a:p>
          <a:p>
            <a:pPr marL="457200" indent="-457200">
              <a:lnSpc>
                <a:spcPct val="100000"/>
              </a:lnSpc>
              <a:spcBef>
                <a:spcPts val="624"/>
              </a:spcBef>
              <a:buFont typeface="+mj-lt"/>
              <a:buAutoNum type="alphaLcPeriod"/>
            </a:pPr>
            <a:r>
              <a:rPr lang="en-US" sz="2400" dirty="0"/>
              <a:t>Profit margin.</a:t>
            </a:r>
          </a:p>
          <a:p>
            <a:pPr marL="457200" indent="-457200">
              <a:lnSpc>
                <a:spcPct val="100000"/>
              </a:lnSpc>
              <a:spcBef>
                <a:spcPts val="624"/>
              </a:spcBef>
              <a:buFont typeface="+mj-lt"/>
              <a:buAutoNum type="alphaLcPeriod"/>
            </a:pPr>
            <a:r>
              <a:rPr lang="en-US" sz="2400" dirty="0"/>
              <a:t>Return on assets. (Assets on 6/30/23 were €3,349.9.)</a:t>
            </a:r>
          </a:p>
          <a:p>
            <a:pPr marL="457200" indent="-457200">
              <a:lnSpc>
                <a:spcPct val="100000"/>
              </a:lnSpc>
              <a:spcBef>
                <a:spcPts val="624"/>
              </a:spcBef>
              <a:buFont typeface="+mj-lt"/>
              <a:buAutoNum type="alphaLcPeriod"/>
            </a:pPr>
            <a:r>
              <a:rPr lang="en-US" sz="2400" dirty="0"/>
              <a:t>Return on ordinary shareholders’ equity. (Equity on 6/30/23 was €1,795.9.)</a:t>
            </a:r>
          </a:p>
          <a:p>
            <a:pPr marL="457200" indent="-457200">
              <a:lnSpc>
                <a:spcPct val="100000"/>
              </a:lnSpc>
              <a:spcBef>
                <a:spcPts val="624"/>
              </a:spcBef>
              <a:buFont typeface="+mj-lt"/>
              <a:buAutoNum type="alphaLcPeriod"/>
            </a:pPr>
            <a:r>
              <a:rPr lang="en-US" sz="2400" dirty="0"/>
              <a:t>Debt to assets ratio.</a:t>
            </a:r>
          </a:p>
          <a:p>
            <a:pPr marL="457200" indent="-457200">
              <a:lnSpc>
                <a:spcPct val="100000"/>
              </a:lnSpc>
              <a:spcBef>
                <a:spcPts val="624"/>
              </a:spcBef>
              <a:buFont typeface="+mj-lt"/>
              <a:buAutoNum type="alphaLcPeriod"/>
            </a:pPr>
            <a:r>
              <a:rPr lang="en-US" sz="2400" dirty="0"/>
              <a:t>Times interest earned.</a:t>
            </a:r>
          </a:p>
        </p:txBody>
      </p:sp>
      <p:sp>
        <p:nvSpPr>
          <p:cNvPr id="12" name="Content Placeholder 5">
            <a:extLst>
              <a:ext uri="{FF2B5EF4-FFF2-40B4-BE49-F238E27FC236}">
                <a16:creationId xmlns:a16="http://schemas.microsoft.com/office/drawing/2014/main" id="{2F4A6A4A-2434-9475-C9FB-39311847FD31}"/>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3362717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294BE6-2B49-AF10-CB7F-47B67C9C8194}"/>
              </a:ext>
            </a:extLst>
          </p:cNvPr>
          <p:cNvSpPr>
            <a:spLocks noGrp="1"/>
          </p:cNvSpPr>
          <p:nvPr>
            <p:ph type="title"/>
          </p:nvPr>
        </p:nvSpPr>
        <p:spPr>
          <a:xfrm>
            <a:off x="513862" y="360947"/>
            <a:ext cx="8115302" cy="948620"/>
          </a:xfrm>
        </p:spPr>
        <p:txBody>
          <a:bodyPr>
            <a:noAutofit/>
          </a:bodyPr>
          <a:lstStyle/>
          <a:p>
            <a:r>
              <a:rPr lang="en-US" dirty="0"/>
              <a:t>DO IT! 2: Ratio Analysis – Solution  </a:t>
            </a:r>
            <a:br>
              <a:rPr lang="en-US" dirty="0"/>
            </a:br>
            <a:r>
              <a:rPr lang="en-US" dirty="0"/>
              <a:t>(a) – (d)</a:t>
            </a:r>
            <a:endParaRPr lang="en-IN" dirty="0"/>
          </a:p>
        </p:txBody>
      </p:sp>
      <p:graphicFrame>
        <p:nvGraphicFramePr>
          <p:cNvPr id="16" name="Table 6">
            <a:extLst>
              <a:ext uri="{FF2B5EF4-FFF2-40B4-BE49-F238E27FC236}">
                <a16:creationId xmlns:a16="http://schemas.microsoft.com/office/drawing/2014/main" id="{7DEDA679-090E-AE90-5FB4-78A81D111A56}"/>
              </a:ext>
            </a:extLst>
          </p:cNvPr>
          <p:cNvGraphicFramePr>
            <a:graphicFrameLocks noGrp="1"/>
          </p:cNvGraphicFramePr>
          <p:nvPr>
            <p:ph type="tbl" sz="quarter" idx="13"/>
          </p:nvPr>
        </p:nvGraphicFramePr>
        <p:xfrm>
          <a:off x="934477" y="1627945"/>
          <a:ext cx="7275047" cy="4754880"/>
        </p:xfrm>
        <a:graphic>
          <a:graphicData uri="http://schemas.openxmlformats.org/drawingml/2006/table">
            <a:tbl>
              <a:tblPr firstRow="1" bandRow="1">
                <a:tableStyleId>{2D5ABB26-0587-4C30-8999-92F81FD0307C}</a:tableStyleId>
              </a:tblPr>
              <a:tblGrid>
                <a:gridCol w="4807907">
                  <a:extLst>
                    <a:ext uri="{9D8B030D-6E8A-4147-A177-3AD203B41FA5}">
                      <a16:colId xmlns:a16="http://schemas.microsoft.com/office/drawing/2014/main" val="309344392"/>
                    </a:ext>
                  </a:extLst>
                </a:gridCol>
                <a:gridCol w="1233570">
                  <a:extLst>
                    <a:ext uri="{9D8B030D-6E8A-4147-A177-3AD203B41FA5}">
                      <a16:colId xmlns:a16="http://schemas.microsoft.com/office/drawing/2014/main" val="2437904454"/>
                    </a:ext>
                  </a:extLst>
                </a:gridCol>
                <a:gridCol w="1233570">
                  <a:extLst>
                    <a:ext uri="{9D8B030D-6E8A-4147-A177-3AD203B41FA5}">
                      <a16:colId xmlns:a16="http://schemas.microsoft.com/office/drawing/2014/main" val="141677002"/>
                    </a:ext>
                  </a:extLst>
                </a:gridCol>
              </a:tblGrid>
              <a:tr h="164257">
                <a:tc>
                  <a:txBody>
                    <a:bodyPr/>
                    <a:lstStyle/>
                    <a:p>
                      <a:endParaRPr lang="en-IN" sz="1800"/>
                    </a:p>
                  </a:txBody>
                  <a:tcPr anchor="ctr"/>
                </a:tc>
                <a:tc>
                  <a:txBody>
                    <a:bodyPr/>
                    <a:lstStyle/>
                    <a:p>
                      <a:pPr algn="ctr"/>
                      <a:r>
                        <a:rPr lang="en-IN" sz="1800" b="1" dirty="0"/>
                        <a:t>2025</a:t>
                      </a:r>
                    </a:p>
                  </a:txBody>
                  <a:tcPr anchor="ctr">
                    <a:lnB w="12700" cap="flat" cmpd="sng" algn="ctr">
                      <a:solidFill>
                        <a:schemeClr val="tx1"/>
                      </a:solidFill>
                      <a:prstDash val="solid"/>
                      <a:round/>
                      <a:headEnd type="none" w="med" len="med"/>
                      <a:tailEnd type="none" w="med" len="med"/>
                    </a:lnB>
                  </a:tcPr>
                </a:tc>
                <a:tc>
                  <a:txBody>
                    <a:bodyPr/>
                    <a:lstStyle/>
                    <a:p>
                      <a:pPr algn="ctr"/>
                      <a:r>
                        <a:rPr lang="en-IN" sz="1800" b="1" dirty="0"/>
                        <a:t>2024</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3772961"/>
                  </a:ext>
                </a:extLst>
              </a:tr>
              <a:tr h="164257">
                <a:tc>
                  <a:txBody>
                    <a:bodyPr/>
                    <a:lstStyle/>
                    <a:p>
                      <a:pPr marL="342900" indent="-342900">
                        <a:buFont typeface="+mj-lt"/>
                        <a:buAutoNum type="alphaLcPeriod"/>
                      </a:pPr>
                      <a:r>
                        <a:rPr lang="en-IN" sz="1800" dirty="0"/>
                        <a:t>Current ratio:</a:t>
                      </a:r>
                    </a:p>
                  </a:txBody>
                  <a:tcPr anchor="ctr"/>
                </a:tc>
                <a:tc>
                  <a:txBody>
                    <a:bodyPr/>
                    <a:lstStyle/>
                    <a:p>
                      <a:pPr algn="ctr"/>
                      <a:endParaRPr lang="en-IN" sz="1800" dirty="0"/>
                    </a:p>
                  </a:txBody>
                  <a:tcPr anchor="ctr">
                    <a:lnT w="12700" cap="flat" cmpd="sng" algn="ctr">
                      <a:solidFill>
                        <a:schemeClr val="tx1"/>
                      </a:solidFill>
                      <a:prstDash val="solid"/>
                      <a:round/>
                      <a:headEnd type="none" w="med" len="med"/>
                      <a:tailEnd type="none" w="med" len="med"/>
                    </a:lnT>
                  </a:tcPr>
                </a:tc>
                <a:tc>
                  <a:txBody>
                    <a:bodyPr/>
                    <a:lstStyle/>
                    <a:p>
                      <a:pPr algn="ctr"/>
                      <a:endParaRPr lang="en-IN" sz="180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18842493"/>
                  </a:ext>
                </a:extLst>
              </a:tr>
              <a:tr h="164257">
                <a:tc>
                  <a:txBody>
                    <a:bodyPr/>
                    <a:lstStyle/>
                    <a:p>
                      <a:pPr marL="0" indent="541338"/>
                      <a:r>
                        <a:rPr lang="en-IN" sz="1800" dirty="0"/>
                        <a:t>€2,302.6 ÷ €1,497.7 =</a:t>
                      </a:r>
                    </a:p>
                  </a:txBody>
                  <a:tcPr anchor="ctr"/>
                </a:tc>
                <a:tc>
                  <a:txBody>
                    <a:bodyPr/>
                    <a:lstStyle/>
                    <a:p>
                      <a:pPr algn="ctr"/>
                      <a:r>
                        <a:rPr lang="en-IN" sz="1800" dirty="0"/>
                        <a:t>1.5:1</a:t>
                      </a:r>
                    </a:p>
                  </a:txBody>
                  <a:tcPr anchor="ctr"/>
                </a:tc>
                <a:tc>
                  <a:txBody>
                    <a:bodyPr/>
                    <a:lstStyle/>
                    <a:p>
                      <a:pPr algn="ctr"/>
                      <a:endParaRPr lang="en-IN" sz="1800"/>
                    </a:p>
                  </a:txBody>
                  <a:tcPr anchor="ctr"/>
                </a:tc>
                <a:extLst>
                  <a:ext uri="{0D108BD9-81ED-4DB2-BD59-A6C34878D82A}">
                    <a16:rowId xmlns:a16="http://schemas.microsoft.com/office/drawing/2014/main" val="3721980581"/>
                  </a:ext>
                </a:extLst>
              </a:tr>
              <a:tr h="164257">
                <a:tc>
                  <a:txBody>
                    <a:bodyPr/>
                    <a:lstStyle/>
                    <a:p>
                      <a:pPr marL="0" indent="541338"/>
                      <a:r>
                        <a:rPr lang="en-IN" sz="1800" dirty="0"/>
                        <a:t>€2,199.2 ÷ €1,322.0 =</a:t>
                      </a:r>
                    </a:p>
                  </a:txBody>
                  <a:tcPr anchor="ctr"/>
                </a:tc>
                <a:tc>
                  <a:txBody>
                    <a:bodyPr/>
                    <a:lstStyle/>
                    <a:p>
                      <a:pPr algn="ctr"/>
                      <a:endParaRPr lang="en-IN" sz="1800" dirty="0"/>
                    </a:p>
                  </a:txBody>
                  <a:tcPr anchor="ctr"/>
                </a:tc>
                <a:tc>
                  <a:txBody>
                    <a:bodyPr/>
                    <a:lstStyle/>
                    <a:p>
                      <a:pPr algn="ctr"/>
                      <a:r>
                        <a:rPr lang="en-IN" sz="1800" dirty="0"/>
                        <a:t>1.7:1</a:t>
                      </a:r>
                    </a:p>
                  </a:txBody>
                  <a:tcPr anchor="ctr"/>
                </a:tc>
                <a:extLst>
                  <a:ext uri="{0D108BD9-81ED-4DB2-BD59-A6C34878D82A}">
                    <a16:rowId xmlns:a16="http://schemas.microsoft.com/office/drawing/2014/main" val="1215558923"/>
                  </a:ext>
                </a:extLst>
              </a:tr>
              <a:tr h="164257">
                <a:tc>
                  <a:txBody>
                    <a:bodyPr/>
                    <a:lstStyle/>
                    <a:p>
                      <a:pPr marL="342900" indent="-342900">
                        <a:buFont typeface="+mj-lt"/>
                        <a:buAutoNum type="alphaLcPeriod" startAt="2"/>
                      </a:pPr>
                      <a:r>
                        <a:rPr lang="en-IN" sz="1800" dirty="0"/>
                        <a:t>Inventory turnover:</a:t>
                      </a:r>
                    </a:p>
                  </a:txBody>
                  <a:tcPr anchor="ctr"/>
                </a:tc>
                <a:tc>
                  <a:txBody>
                    <a:bodyPr/>
                    <a:lstStyle/>
                    <a:p>
                      <a:pPr algn="ctr"/>
                      <a:endParaRPr lang="en-IN" sz="1800" dirty="0"/>
                    </a:p>
                  </a:txBody>
                  <a:tcPr anchor="ctr"/>
                </a:tc>
                <a:tc>
                  <a:txBody>
                    <a:bodyPr/>
                    <a:lstStyle/>
                    <a:p>
                      <a:pPr algn="ctr"/>
                      <a:endParaRPr lang="en-IN" sz="1800"/>
                    </a:p>
                  </a:txBody>
                  <a:tcPr anchor="ctr"/>
                </a:tc>
                <a:extLst>
                  <a:ext uri="{0D108BD9-81ED-4DB2-BD59-A6C34878D82A}">
                    <a16:rowId xmlns:a16="http://schemas.microsoft.com/office/drawing/2014/main" val="1679875906"/>
                  </a:ext>
                </a:extLst>
              </a:tr>
              <a:tr h="164257">
                <a:tc>
                  <a:txBody>
                    <a:bodyPr/>
                    <a:lstStyle/>
                    <a:p>
                      <a:pPr marL="0" indent="541338"/>
                      <a:r>
                        <a:rPr lang="en-IN" sz="1800" dirty="0"/>
                        <a:t>€1,617.4 ÷ [(€768.3 + €653.5) ÷ 2] =</a:t>
                      </a:r>
                    </a:p>
                  </a:txBody>
                  <a:tcPr anchor="ctr"/>
                </a:tc>
                <a:tc>
                  <a:txBody>
                    <a:bodyPr/>
                    <a:lstStyle/>
                    <a:p>
                      <a:pPr algn="ctr"/>
                      <a:r>
                        <a:rPr lang="en-IN" sz="1800" dirty="0"/>
                        <a:t>2.3 times</a:t>
                      </a:r>
                    </a:p>
                  </a:txBody>
                  <a:tcPr anchor="ctr"/>
                </a:tc>
                <a:tc>
                  <a:txBody>
                    <a:bodyPr/>
                    <a:lstStyle/>
                    <a:p>
                      <a:pPr algn="ctr"/>
                      <a:endParaRPr lang="en-IN" sz="1800" dirty="0"/>
                    </a:p>
                  </a:txBody>
                  <a:tcPr anchor="ctr"/>
                </a:tc>
                <a:extLst>
                  <a:ext uri="{0D108BD9-81ED-4DB2-BD59-A6C34878D82A}">
                    <a16:rowId xmlns:a16="http://schemas.microsoft.com/office/drawing/2014/main" val="396856425"/>
                  </a:ext>
                </a:extLst>
              </a:tr>
              <a:tr h="164257">
                <a:tc>
                  <a:txBody>
                    <a:bodyPr/>
                    <a:lstStyle/>
                    <a:p>
                      <a:pPr marL="0" indent="541338"/>
                      <a:r>
                        <a:rPr lang="en-IN" sz="1800" dirty="0"/>
                        <a:t>€1,476.3 ÷ [(€653.5 + €599.0) ÷ 2] =</a:t>
                      </a:r>
                    </a:p>
                  </a:txBody>
                  <a:tcPr anchor="ctr"/>
                </a:tc>
                <a:tc>
                  <a:txBody>
                    <a:bodyPr/>
                    <a:lstStyle/>
                    <a:p>
                      <a:pPr algn="ctr"/>
                      <a:endParaRPr lang="en-IN" sz="1800"/>
                    </a:p>
                  </a:txBody>
                  <a:tcPr anchor="ctr"/>
                </a:tc>
                <a:tc>
                  <a:txBody>
                    <a:bodyPr/>
                    <a:lstStyle/>
                    <a:p>
                      <a:pPr algn="ctr"/>
                      <a:r>
                        <a:rPr lang="en-IN" sz="1800" dirty="0"/>
                        <a:t>2.4 times</a:t>
                      </a:r>
                    </a:p>
                  </a:txBody>
                  <a:tcPr anchor="ctr"/>
                </a:tc>
                <a:extLst>
                  <a:ext uri="{0D108BD9-81ED-4DB2-BD59-A6C34878D82A}">
                    <a16:rowId xmlns:a16="http://schemas.microsoft.com/office/drawing/2014/main" val="4009947656"/>
                  </a:ext>
                </a:extLst>
              </a:tr>
              <a:tr h="164257">
                <a:tc>
                  <a:txBody>
                    <a:bodyPr/>
                    <a:lstStyle/>
                    <a:p>
                      <a:pPr marL="342900" indent="-342900">
                        <a:buFont typeface="+mj-lt"/>
                        <a:buAutoNum type="alphaLcPeriod" startAt="3"/>
                      </a:pPr>
                      <a:r>
                        <a:rPr lang="en-IN" sz="1800" dirty="0"/>
                        <a:t>Profit margin:</a:t>
                      </a:r>
                    </a:p>
                  </a:txBody>
                  <a:tcPr anchor="ctr"/>
                </a:tc>
                <a:tc>
                  <a:txBody>
                    <a:bodyPr/>
                    <a:lstStyle/>
                    <a:p>
                      <a:pPr algn="ctr"/>
                      <a:endParaRPr lang="en-IN" sz="1800"/>
                    </a:p>
                  </a:txBody>
                  <a:tcPr anchor="ctr"/>
                </a:tc>
                <a:tc>
                  <a:txBody>
                    <a:bodyPr/>
                    <a:lstStyle/>
                    <a:p>
                      <a:pPr algn="ctr"/>
                      <a:endParaRPr lang="en-IN" sz="1800" dirty="0"/>
                    </a:p>
                  </a:txBody>
                  <a:tcPr anchor="ctr"/>
                </a:tc>
                <a:extLst>
                  <a:ext uri="{0D108BD9-81ED-4DB2-BD59-A6C34878D82A}">
                    <a16:rowId xmlns:a16="http://schemas.microsoft.com/office/drawing/2014/main" val="4288817256"/>
                  </a:ext>
                </a:extLst>
              </a:tr>
              <a:tr h="164257">
                <a:tc>
                  <a:txBody>
                    <a:bodyPr/>
                    <a:lstStyle/>
                    <a:p>
                      <a:pPr marL="0" indent="541338"/>
                      <a:r>
                        <a:rPr lang="en-IN" sz="1800" dirty="0"/>
                        <a:t>€406.1 ÷ €6,336.3 =</a:t>
                      </a:r>
                    </a:p>
                  </a:txBody>
                  <a:tcPr anchor="ctr"/>
                </a:tc>
                <a:tc>
                  <a:txBody>
                    <a:bodyPr/>
                    <a:lstStyle/>
                    <a:p>
                      <a:pPr algn="ctr"/>
                      <a:r>
                        <a:rPr lang="en-IN" sz="1800" dirty="0"/>
                        <a:t>6.4%</a:t>
                      </a:r>
                    </a:p>
                  </a:txBody>
                  <a:tcPr anchor="ctr"/>
                </a:tc>
                <a:tc>
                  <a:txBody>
                    <a:bodyPr/>
                    <a:lstStyle/>
                    <a:p>
                      <a:pPr algn="ctr"/>
                      <a:endParaRPr lang="en-IN" sz="1800" dirty="0"/>
                    </a:p>
                  </a:txBody>
                  <a:tcPr anchor="ctr"/>
                </a:tc>
                <a:extLst>
                  <a:ext uri="{0D108BD9-81ED-4DB2-BD59-A6C34878D82A}">
                    <a16:rowId xmlns:a16="http://schemas.microsoft.com/office/drawing/2014/main" val="1257221203"/>
                  </a:ext>
                </a:extLst>
              </a:tr>
              <a:tr h="164257">
                <a:tc>
                  <a:txBody>
                    <a:bodyPr/>
                    <a:lstStyle/>
                    <a:p>
                      <a:pPr marL="0" indent="541338"/>
                      <a:r>
                        <a:rPr lang="en-IN" sz="1800" dirty="0"/>
                        <a:t>€375.4 ÷ €5,790.4 =</a:t>
                      </a:r>
                    </a:p>
                  </a:txBody>
                  <a:tcPr anchor="ctr"/>
                </a:tc>
                <a:tc>
                  <a:txBody>
                    <a:bodyPr/>
                    <a:lstStyle/>
                    <a:p>
                      <a:pPr algn="ctr"/>
                      <a:endParaRPr lang="en-IN" sz="1800"/>
                    </a:p>
                  </a:txBody>
                  <a:tcPr anchor="ctr"/>
                </a:tc>
                <a:tc>
                  <a:txBody>
                    <a:bodyPr/>
                    <a:lstStyle/>
                    <a:p>
                      <a:pPr algn="ctr"/>
                      <a:r>
                        <a:rPr lang="en-IN" sz="1800" dirty="0"/>
                        <a:t>6.5%</a:t>
                      </a:r>
                    </a:p>
                  </a:txBody>
                  <a:tcPr anchor="ctr"/>
                </a:tc>
                <a:extLst>
                  <a:ext uri="{0D108BD9-81ED-4DB2-BD59-A6C34878D82A}">
                    <a16:rowId xmlns:a16="http://schemas.microsoft.com/office/drawing/2014/main" val="3120473605"/>
                  </a:ext>
                </a:extLst>
              </a:tr>
              <a:tr h="164257">
                <a:tc>
                  <a:txBody>
                    <a:bodyPr/>
                    <a:lstStyle/>
                    <a:p>
                      <a:pPr marL="342900" indent="-342900">
                        <a:buFont typeface="+mj-lt"/>
                        <a:buAutoNum type="alphaLcPeriod" startAt="4"/>
                      </a:pPr>
                      <a:r>
                        <a:rPr lang="en-IN" sz="1800" dirty="0"/>
                        <a:t>Return on assets:</a:t>
                      </a:r>
                    </a:p>
                  </a:txBody>
                  <a:tcPr anchor="ctr"/>
                </a:tc>
                <a:tc>
                  <a:txBody>
                    <a:bodyPr/>
                    <a:lstStyle/>
                    <a:p>
                      <a:pPr algn="ctr"/>
                      <a:endParaRPr lang="en-IN" sz="1800"/>
                    </a:p>
                  </a:txBody>
                  <a:tcPr anchor="ctr"/>
                </a:tc>
                <a:tc>
                  <a:txBody>
                    <a:bodyPr/>
                    <a:lstStyle/>
                    <a:p>
                      <a:pPr algn="ctr"/>
                      <a:endParaRPr lang="en-IN" sz="1800" dirty="0"/>
                    </a:p>
                  </a:txBody>
                  <a:tcPr anchor="ctr"/>
                </a:tc>
                <a:extLst>
                  <a:ext uri="{0D108BD9-81ED-4DB2-BD59-A6C34878D82A}">
                    <a16:rowId xmlns:a16="http://schemas.microsoft.com/office/drawing/2014/main" val="2900740624"/>
                  </a:ext>
                </a:extLst>
              </a:tr>
              <a:tr h="164257">
                <a:tc>
                  <a:txBody>
                    <a:bodyPr/>
                    <a:lstStyle/>
                    <a:p>
                      <a:pPr marL="0" indent="541338"/>
                      <a:r>
                        <a:rPr lang="en-IN" sz="1800" dirty="0"/>
                        <a:t>€406.1 ÷ [(€3,885.8 + €3,708.1) ÷ 2] =</a:t>
                      </a:r>
                    </a:p>
                  </a:txBody>
                  <a:tcPr anchor="ctr"/>
                </a:tc>
                <a:tc>
                  <a:txBody>
                    <a:bodyPr/>
                    <a:lstStyle/>
                    <a:p>
                      <a:pPr algn="ctr"/>
                      <a:r>
                        <a:rPr lang="en-IN" sz="1800" dirty="0"/>
                        <a:t>10.7%</a:t>
                      </a:r>
                    </a:p>
                  </a:txBody>
                  <a:tcPr anchor="ctr"/>
                </a:tc>
                <a:tc>
                  <a:txBody>
                    <a:bodyPr/>
                    <a:lstStyle/>
                    <a:p>
                      <a:pPr algn="ctr"/>
                      <a:endParaRPr lang="en-IN" sz="1800" dirty="0"/>
                    </a:p>
                  </a:txBody>
                  <a:tcPr anchor="ctr"/>
                </a:tc>
                <a:extLst>
                  <a:ext uri="{0D108BD9-81ED-4DB2-BD59-A6C34878D82A}">
                    <a16:rowId xmlns:a16="http://schemas.microsoft.com/office/drawing/2014/main" val="2341119780"/>
                  </a:ext>
                </a:extLst>
              </a:tr>
              <a:tr h="164257">
                <a:tc>
                  <a:txBody>
                    <a:bodyPr/>
                    <a:lstStyle/>
                    <a:p>
                      <a:pPr marL="0" indent="541338"/>
                      <a:r>
                        <a:rPr lang="en-IN" sz="1800" dirty="0"/>
                        <a:t>€375.4 ÷ [(€3,708.1 + €3,349.9) ÷ 2] =</a:t>
                      </a:r>
                    </a:p>
                  </a:txBody>
                  <a:tcPr anchor="ctr"/>
                </a:tc>
                <a:tc>
                  <a:txBody>
                    <a:bodyPr/>
                    <a:lstStyle/>
                    <a:p>
                      <a:pPr algn="ctr"/>
                      <a:endParaRPr lang="en-IN" sz="1800"/>
                    </a:p>
                  </a:txBody>
                  <a:tcPr anchor="ctr"/>
                </a:tc>
                <a:tc>
                  <a:txBody>
                    <a:bodyPr/>
                    <a:lstStyle/>
                    <a:p>
                      <a:pPr algn="ctr"/>
                      <a:r>
                        <a:rPr lang="en-IN" sz="1800" dirty="0"/>
                        <a:t>10.6%</a:t>
                      </a:r>
                    </a:p>
                  </a:txBody>
                  <a:tcPr anchor="ctr"/>
                </a:tc>
                <a:extLst>
                  <a:ext uri="{0D108BD9-81ED-4DB2-BD59-A6C34878D82A}">
                    <a16:rowId xmlns:a16="http://schemas.microsoft.com/office/drawing/2014/main" val="1883786281"/>
                  </a:ext>
                </a:extLst>
              </a:tr>
            </a:tbl>
          </a:graphicData>
        </a:graphic>
      </p:graphicFrame>
      <p:sp>
        <p:nvSpPr>
          <p:cNvPr id="17" name="Content Placeholder 5">
            <a:extLst>
              <a:ext uri="{FF2B5EF4-FFF2-40B4-BE49-F238E27FC236}">
                <a16:creationId xmlns:a16="http://schemas.microsoft.com/office/drawing/2014/main" id="{30B9191F-4890-DA62-0626-769448742FBB}"/>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340637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294BE6-2B49-AF10-CB7F-47B67C9C8194}"/>
              </a:ext>
            </a:extLst>
          </p:cNvPr>
          <p:cNvSpPr>
            <a:spLocks noGrp="1"/>
          </p:cNvSpPr>
          <p:nvPr>
            <p:ph type="title"/>
          </p:nvPr>
        </p:nvSpPr>
        <p:spPr>
          <a:xfrm>
            <a:off x="513862" y="363999"/>
            <a:ext cx="8115302" cy="849312"/>
          </a:xfrm>
        </p:spPr>
        <p:txBody>
          <a:bodyPr>
            <a:noAutofit/>
          </a:bodyPr>
          <a:lstStyle/>
          <a:p>
            <a:r>
              <a:rPr lang="en-US" dirty="0"/>
              <a:t>DO IT! 2: Ratio Analysis – Solution  </a:t>
            </a:r>
            <a:br>
              <a:rPr lang="en-US" dirty="0"/>
            </a:br>
            <a:r>
              <a:rPr lang="en-US" dirty="0"/>
              <a:t>(e) – (g)</a:t>
            </a:r>
            <a:endParaRPr lang="en-IN" dirty="0"/>
          </a:p>
        </p:txBody>
      </p:sp>
      <p:graphicFrame>
        <p:nvGraphicFramePr>
          <p:cNvPr id="16" name="Table 6">
            <a:extLst>
              <a:ext uri="{FF2B5EF4-FFF2-40B4-BE49-F238E27FC236}">
                <a16:creationId xmlns:a16="http://schemas.microsoft.com/office/drawing/2014/main" id="{8F029CA1-F179-9097-D114-5CCE44B10978}"/>
              </a:ext>
            </a:extLst>
          </p:cNvPr>
          <p:cNvGraphicFramePr>
            <a:graphicFrameLocks noGrp="1"/>
          </p:cNvGraphicFramePr>
          <p:nvPr>
            <p:ph type="tbl" sz="quarter" idx="13"/>
          </p:nvPr>
        </p:nvGraphicFramePr>
        <p:xfrm>
          <a:off x="562201" y="1627945"/>
          <a:ext cx="8019599" cy="3784450"/>
        </p:xfrm>
        <a:graphic>
          <a:graphicData uri="http://schemas.openxmlformats.org/drawingml/2006/table">
            <a:tbl>
              <a:tblPr firstRow="1" bandRow="1">
                <a:tableStyleId>{2D5ABB26-0587-4C30-8999-92F81FD0307C}</a:tableStyleId>
              </a:tblPr>
              <a:tblGrid>
                <a:gridCol w="5352013">
                  <a:extLst>
                    <a:ext uri="{9D8B030D-6E8A-4147-A177-3AD203B41FA5}">
                      <a16:colId xmlns:a16="http://schemas.microsoft.com/office/drawing/2014/main" val="309344392"/>
                    </a:ext>
                  </a:extLst>
                </a:gridCol>
                <a:gridCol w="1333793">
                  <a:extLst>
                    <a:ext uri="{9D8B030D-6E8A-4147-A177-3AD203B41FA5}">
                      <a16:colId xmlns:a16="http://schemas.microsoft.com/office/drawing/2014/main" val="2437904454"/>
                    </a:ext>
                  </a:extLst>
                </a:gridCol>
                <a:gridCol w="1333793">
                  <a:extLst>
                    <a:ext uri="{9D8B030D-6E8A-4147-A177-3AD203B41FA5}">
                      <a16:colId xmlns:a16="http://schemas.microsoft.com/office/drawing/2014/main" val="141677002"/>
                    </a:ext>
                  </a:extLst>
                </a:gridCol>
              </a:tblGrid>
              <a:tr h="378445">
                <a:tc>
                  <a:txBody>
                    <a:bodyPr/>
                    <a:lstStyle/>
                    <a:p>
                      <a:endParaRPr lang="en-IN" sz="1800"/>
                    </a:p>
                  </a:txBody>
                  <a:tcPr anchor="ctr"/>
                </a:tc>
                <a:tc>
                  <a:txBody>
                    <a:bodyPr/>
                    <a:lstStyle/>
                    <a:p>
                      <a:pPr algn="ctr"/>
                      <a:r>
                        <a:rPr lang="en-IN" sz="1800" b="1" dirty="0"/>
                        <a:t>2025</a:t>
                      </a:r>
                    </a:p>
                  </a:txBody>
                  <a:tcPr anchor="ctr">
                    <a:lnB w="12700" cap="flat" cmpd="sng" algn="ctr">
                      <a:solidFill>
                        <a:schemeClr val="tx1"/>
                      </a:solidFill>
                      <a:prstDash val="solid"/>
                      <a:round/>
                      <a:headEnd type="none" w="med" len="med"/>
                      <a:tailEnd type="none" w="med" len="med"/>
                    </a:lnB>
                  </a:tcPr>
                </a:tc>
                <a:tc>
                  <a:txBody>
                    <a:bodyPr/>
                    <a:lstStyle/>
                    <a:p>
                      <a:pPr algn="ctr"/>
                      <a:r>
                        <a:rPr lang="en-IN" sz="1800" b="1" dirty="0"/>
                        <a:t>2024</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3772961"/>
                  </a:ext>
                </a:extLst>
              </a:tr>
              <a:tr h="378445">
                <a:tc>
                  <a:txBody>
                    <a:bodyPr/>
                    <a:lstStyle/>
                    <a:p>
                      <a:pPr marL="342900" indent="-342900">
                        <a:buFont typeface="+mj-lt"/>
                        <a:buAutoNum type="alphaLcPeriod" startAt="5"/>
                      </a:pPr>
                      <a:r>
                        <a:rPr lang="en-US" sz="1800" dirty="0"/>
                        <a:t>Return on ordinary shareholders’ equity:</a:t>
                      </a:r>
                      <a:endParaRPr lang="en-IN" sz="1800" dirty="0"/>
                    </a:p>
                  </a:txBody>
                  <a:tcPr anchor="ctr"/>
                </a:tc>
                <a:tc>
                  <a:txBody>
                    <a:bodyPr/>
                    <a:lstStyle/>
                    <a:p>
                      <a:pPr algn="ctr"/>
                      <a:endParaRPr lang="en-IN" sz="1800" dirty="0"/>
                    </a:p>
                  </a:txBody>
                  <a:tcPr anchor="ctr">
                    <a:lnT w="12700" cap="flat" cmpd="sng" algn="ctr">
                      <a:solidFill>
                        <a:schemeClr val="tx1"/>
                      </a:solidFill>
                      <a:prstDash val="solid"/>
                      <a:round/>
                      <a:headEnd type="none" w="med" len="med"/>
                      <a:tailEnd type="none" w="med" len="med"/>
                    </a:lnT>
                  </a:tcPr>
                </a:tc>
                <a:tc>
                  <a:txBody>
                    <a:bodyPr/>
                    <a:lstStyle/>
                    <a:p>
                      <a:pPr algn="ctr"/>
                      <a:endParaRPr lang="en-IN" sz="180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18842493"/>
                  </a:ext>
                </a:extLst>
              </a:tr>
              <a:tr h="378445">
                <a:tc>
                  <a:txBody>
                    <a:bodyPr/>
                    <a:lstStyle/>
                    <a:p>
                      <a:pPr marL="0" indent="541338"/>
                      <a:r>
                        <a:rPr lang="en-IN" sz="1800" dirty="0"/>
                        <a:t>(€406.1 − €0) ÷ [(€1,708.6 + €1,749.0) ÷ 2] =</a:t>
                      </a:r>
                    </a:p>
                  </a:txBody>
                  <a:tcPr anchor="ctr"/>
                </a:tc>
                <a:tc>
                  <a:txBody>
                    <a:bodyPr/>
                    <a:lstStyle/>
                    <a:p>
                      <a:pPr algn="ctr"/>
                      <a:r>
                        <a:rPr lang="en-IN" sz="1800" dirty="0"/>
                        <a:t>23.5%</a:t>
                      </a:r>
                    </a:p>
                  </a:txBody>
                  <a:tcPr anchor="ctr"/>
                </a:tc>
                <a:tc>
                  <a:txBody>
                    <a:bodyPr/>
                    <a:lstStyle/>
                    <a:p>
                      <a:pPr algn="ctr"/>
                      <a:endParaRPr lang="en-IN" sz="1800"/>
                    </a:p>
                  </a:txBody>
                  <a:tcPr anchor="ctr"/>
                </a:tc>
                <a:extLst>
                  <a:ext uri="{0D108BD9-81ED-4DB2-BD59-A6C34878D82A}">
                    <a16:rowId xmlns:a16="http://schemas.microsoft.com/office/drawing/2014/main" val="3721980581"/>
                  </a:ext>
                </a:extLst>
              </a:tr>
              <a:tr h="378445">
                <a:tc>
                  <a:txBody>
                    <a:bodyPr/>
                    <a:lstStyle/>
                    <a:p>
                      <a:pPr marL="0" indent="541338"/>
                      <a:r>
                        <a:rPr lang="en-IN" sz="1800" dirty="0"/>
                        <a:t>(€375.4 − €0) ÷ [(€1,749.0 + €1,795.9) ÷ 2] =</a:t>
                      </a:r>
                    </a:p>
                  </a:txBody>
                  <a:tcPr anchor="ctr"/>
                </a:tc>
                <a:tc>
                  <a:txBody>
                    <a:bodyPr/>
                    <a:lstStyle/>
                    <a:p>
                      <a:pPr algn="ctr"/>
                      <a:endParaRPr lang="en-IN" sz="1800" dirty="0"/>
                    </a:p>
                  </a:txBody>
                  <a:tcPr anchor="ctr"/>
                </a:tc>
                <a:tc>
                  <a:txBody>
                    <a:bodyPr/>
                    <a:lstStyle/>
                    <a:p>
                      <a:pPr algn="ctr"/>
                      <a:r>
                        <a:rPr lang="en-IN" sz="1800" dirty="0"/>
                        <a:t>21.2%</a:t>
                      </a:r>
                    </a:p>
                  </a:txBody>
                  <a:tcPr anchor="ctr"/>
                </a:tc>
                <a:extLst>
                  <a:ext uri="{0D108BD9-81ED-4DB2-BD59-A6C34878D82A}">
                    <a16:rowId xmlns:a16="http://schemas.microsoft.com/office/drawing/2014/main" val="1215558923"/>
                  </a:ext>
                </a:extLst>
              </a:tr>
              <a:tr h="378445">
                <a:tc>
                  <a:txBody>
                    <a:bodyPr/>
                    <a:lstStyle/>
                    <a:p>
                      <a:pPr marL="342900" indent="-342900">
                        <a:buFont typeface="+mj-lt"/>
                        <a:buAutoNum type="alphaLcPeriod" startAt="6"/>
                      </a:pPr>
                      <a:r>
                        <a:rPr lang="en-IN" sz="1800" dirty="0"/>
                        <a:t>Debt to assets ratio:</a:t>
                      </a:r>
                    </a:p>
                  </a:txBody>
                  <a:tcPr anchor="ctr"/>
                </a:tc>
                <a:tc>
                  <a:txBody>
                    <a:bodyPr/>
                    <a:lstStyle/>
                    <a:p>
                      <a:pPr algn="ctr"/>
                      <a:endParaRPr lang="en-IN" sz="1800" dirty="0"/>
                    </a:p>
                  </a:txBody>
                  <a:tcPr anchor="ctr"/>
                </a:tc>
                <a:tc>
                  <a:txBody>
                    <a:bodyPr/>
                    <a:lstStyle/>
                    <a:p>
                      <a:pPr algn="ctr"/>
                      <a:endParaRPr lang="en-IN" sz="1800"/>
                    </a:p>
                  </a:txBody>
                  <a:tcPr anchor="ctr"/>
                </a:tc>
                <a:extLst>
                  <a:ext uri="{0D108BD9-81ED-4DB2-BD59-A6C34878D82A}">
                    <a16:rowId xmlns:a16="http://schemas.microsoft.com/office/drawing/2014/main" val="1679875906"/>
                  </a:ext>
                </a:extLst>
              </a:tr>
              <a:tr h="378445">
                <a:tc>
                  <a:txBody>
                    <a:bodyPr/>
                    <a:lstStyle/>
                    <a:p>
                      <a:pPr marL="0" indent="541338"/>
                      <a:r>
                        <a:rPr lang="en-IN" sz="1800" dirty="0"/>
                        <a:t>(€1,497.7 + €679.5) ÷ €3,885.8 =</a:t>
                      </a:r>
                    </a:p>
                  </a:txBody>
                  <a:tcPr anchor="ctr"/>
                </a:tc>
                <a:tc>
                  <a:txBody>
                    <a:bodyPr/>
                    <a:lstStyle/>
                    <a:p>
                      <a:pPr algn="ctr"/>
                      <a:r>
                        <a:rPr lang="en-IN" sz="1800" dirty="0"/>
                        <a:t>56.0%</a:t>
                      </a:r>
                    </a:p>
                  </a:txBody>
                  <a:tcPr anchor="ctr"/>
                </a:tc>
                <a:tc>
                  <a:txBody>
                    <a:bodyPr/>
                    <a:lstStyle/>
                    <a:p>
                      <a:pPr algn="ctr"/>
                      <a:endParaRPr lang="en-IN" sz="1800"/>
                    </a:p>
                  </a:txBody>
                  <a:tcPr anchor="ctr"/>
                </a:tc>
                <a:extLst>
                  <a:ext uri="{0D108BD9-81ED-4DB2-BD59-A6C34878D82A}">
                    <a16:rowId xmlns:a16="http://schemas.microsoft.com/office/drawing/2014/main" val="396856425"/>
                  </a:ext>
                </a:extLst>
              </a:tr>
              <a:tr h="378445">
                <a:tc>
                  <a:txBody>
                    <a:bodyPr/>
                    <a:lstStyle/>
                    <a:p>
                      <a:pPr marL="0" indent="541338"/>
                      <a:r>
                        <a:rPr lang="en-IN" sz="1800" dirty="0"/>
                        <a:t>(€1,322.0 + €637.1) ÷ €3,708.1 =</a:t>
                      </a:r>
                    </a:p>
                  </a:txBody>
                  <a:tcPr anchor="ctr"/>
                </a:tc>
                <a:tc>
                  <a:txBody>
                    <a:bodyPr/>
                    <a:lstStyle/>
                    <a:p>
                      <a:pPr algn="ctr"/>
                      <a:endParaRPr lang="en-IN" sz="1800"/>
                    </a:p>
                  </a:txBody>
                  <a:tcPr anchor="ctr"/>
                </a:tc>
                <a:tc>
                  <a:txBody>
                    <a:bodyPr/>
                    <a:lstStyle/>
                    <a:p>
                      <a:pPr algn="ctr"/>
                      <a:r>
                        <a:rPr lang="en-IN" sz="1800" dirty="0"/>
                        <a:t>52.8%</a:t>
                      </a:r>
                    </a:p>
                  </a:txBody>
                  <a:tcPr anchor="ctr"/>
                </a:tc>
                <a:extLst>
                  <a:ext uri="{0D108BD9-81ED-4DB2-BD59-A6C34878D82A}">
                    <a16:rowId xmlns:a16="http://schemas.microsoft.com/office/drawing/2014/main" val="4009947656"/>
                  </a:ext>
                </a:extLst>
              </a:tr>
              <a:tr h="378445">
                <a:tc>
                  <a:txBody>
                    <a:bodyPr/>
                    <a:lstStyle/>
                    <a:p>
                      <a:pPr marL="342900" indent="-342900">
                        <a:buFont typeface="+mj-lt"/>
                        <a:buAutoNum type="alphaLcPeriod" startAt="7"/>
                      </a:pPr>
                      <a:r>
                        <a:rPr lang="en-IN" sz="1800" dirty="0"/>
                        <a:t>Times interest earned:</a:t>
                      </a:r>
                    </a:p>
                  </a:txBody>
                  <a:tcPr anchor="ctr"/>
                </a:tc>
                <a:tc>
                  <a:txBody>
                    <a:bodyPr/>
                    <a:lstStyle/>
                    <a:p>
                      <a:pPr algn="ctr"/>
                      <a:endParaRPr lang="en-IN" sz="1800"/>
                    </a:p>
                  </a:txBody>
                  <a:tcPr anchor="ctr"/>
                </a:tc>
                <a:tc>
                  <a:txBody>
                    <a:bodyPr/>
                    <a:lstStyle/>
                    <a:p>
                      <a:pPr algn="ctr"/>
                      <a:endParaRPr lang="en-IN" sz="1800" dirty="0"/>
                    </a:p>
                  </a:txBody>
                  <a:tcPr anchor="ctr"/>
                </a:tc>
                <a:extLst>
                  <a:ext uri="{0D108BD9-81ED-4DB2-BD59-A6C34878D82A}">
                    <a16:rowId xmlns:a16="http://schemas.microsoft.com/office/drawing/2014/main" val="4288817256"/>
                  </a:ext>
                </a:extLst>
              </a:tr>
              <a:tr h="378445">
                <a:tc>
                  <a:txBody>
                    <a:bodyPr/>
                    <a:lstStyle/>
                    <a:p>
                      <a:pPr marL="0" indent="541338"/>
                      <a:r>
                        <a:rPr lang="en-IN" sz="1800" dirty="0"/>
                        <a:t>(€406.1 + €291.3 + €13.9) ÷ €13.9 =</a:t>
                      </a:r>
                    </a:p>
                  </a:txBody>
                  <a:tcPr anchor="ctr"/>
                </a:tc>
                <a:tc>
                  <a:txBody>
                    <a:bodyPr/>
                    <a:lstStyle/>
                    <a:p>
                      <a:pPr algn="ctr"/>
                      <a:r>
                        <a:rPr lang="en-IN" sz="1800" dirty="0"/>
                        <a:t>51.2 times</a:t>
                      </a:r>
                    </a:p>
                  </a:txBody>
                  <a:tcPr anchor="ctr"/>
                </a:tc>
                <a:tc>
                  <a:txBody>
                    <a:bodyPr/>
                    <a:lstStyle/>
                    <a:p>
                      <a:pPr algn="ctr"/>
                      <a:endParaRPr lang="en-IN" sz="1800" dirty="0"/>
                    </a:p>
                  </a:txBody>
                  <a:tcPr anchor="ctr"/>
                </a:tc>
                <a:extLst>
                  <a:ext uri="{0D108BD9-81ED-4DB2-BD59-A6C34878D82A}">
                    <a16:rowId xmlns:a16="http://schemas.microsoft.com/office/drawing/2014/main" val="1257221203"/>
                  </a:ext>
                </a:extLst>
              </a:tr>
              <a:tr h="378445">
                <a:tc>
                  <a:txBody>
                    <a:bodyPr/>
                    <a:lstStyle/>
                    <a:p>
                      <a:pPr marL="0" indent="541338"/>
                      <a:r>
                        <a:rPr lang="en-IN" sz="1800" dirty="0"/>
                        <a:t>(€375.4 + €232.6 + €27.1) ÷ €27.1 =</a:t>
                      </a:r>
                    </a:p>
                  </a:txBody>
                  <a:tcPr anchor="ctr"/>
                </a:tc>
                <a:tc>
                  <a:txBody>
                    <a:bodyPr/>
                    <a:lstStyle/>
                    <a:p>
                      <a:pPr algn="ctr"/>
                      <a:endParaRPr lang="en-IN" sz="1800"/>
                    </a:p>
                  </a:txBody>
                  <a:tcPr anchor="ctr"/>
                </a:tc>
                <a:tc>
                  <a:txBody>
                    <a:bodyPr/>
                    <a:lstStyle/>
                    <a:p>
                      <a:pPr algn="ctr"/>
                      <a:r>
                        <a:rPr lang="en-IN" sz="1800" dirty="0"/>
                        <a:t>23.4 times</a:t>
                      </a:r>
                    </a:p>
                  </a:txBody>
                  <a:tcPr anchor="ctr"/>
                </a:tc>
                <a:extLst>
                  <a:ext uri="{0D108BD9-81ED-4DB2-BD59-A6C34878D82A}">
                    <a16:rowId xmlns:a16="http://schemas.microsoft.com/office/drawing/2014/main" val="3120473605"/>
                  </a:ext>
                </a:extLst>
              </a:tr>
            </a:tbl>
          </a:graphicData>
        </a:graphic>
      </p:graphicFrame>
      <p:sp>
        <p:nvSpPr>
          <p:cNvPr id="17" name="Content Placeholder 5">
            <a:extLst>
              <a:ext uri="{FF2B5EF4-FFF2-40B4-BE49-F238E27FC236}">
                <a16:creationId xmlns:a16="http://schemas.microsoft.com/office/drawing/2014/main" id="{3EE77771-0A1D-E6AC-E370-B6EE3FFECD46}"/>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94241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C46347-3A66-0A08-532F-7A0C56357567}"/>
              </a:ext>
            </a:extLst>
          </p:cNvPr>
          <p:cNvSpPr>
            <a:spLocks noGrp="1"/>
          </p:cNvSpPr>
          <p:nvPr>
            <p:ph type="title"/>
          </p:nvPr>
        </p:nvSpPr>
        <p:spPr/>
        <p:txBody>
          <a:bodyPr/>
          <a:lstStyle/>
          <a:p>
            <a:r>
              <a:rPr lang="en-US" dirty="0"/>
              <a:t>Horizontal Analysis on Net Sales</a:t>
            </a:r>
            <a:endParaRPr lang="en-IN" dirty="0"/>
          </a:p>
        </p:txBody>
      </p:sp>
      <p:pic>
        <p:nvPicPr>
          <p:cNvPr id="16" name="Content Placeholder 15" descr="An illustration presents a statement of net sales. The statement has a two-line heading consisting of the name of the company, Dubois S A; and the type of the statement, Net Sales (in thousands). The net sales for three years are presented from left to right as: 2025, Euro 19,860; 2024, Euro 19,903; and 2023, Euro 18,781.">
            <a:extLst>
              <a:ext uri="{FF2B5EF4-FFF2-40B4-BE49-F238E27FC236}">
                <a16:creationId xmlns:a16="http://schemas.microsoft.com/office/drawing/2014/main" id="{0BBB72EB-85F9-5713-6237-9F334C8E5227}"/>
              </a:ext>
            </a:extLst>
          </p:cNvPr>
          <p:cNvPicPr>
            <a:picLocks noGrp="1" noChangeAspect="1"/>
          </p:cNvPicPr>
          <p:nvPr>
            <p:ph sz="quarter" idx="12"/>
          </p:nvPr>
        </p:nvPicPr>
        <p:blipFill>
          <a:blip r:embed="rId2"/>
          <a:stretch>
            <a:fillRect/>
          </a:stretch>
        </p:blipFill>
        <p:spPr>
          <a:xfrm>
            <a:off x="1637519" y="1271611"/>
            <a:ext cx="5868963" cy="1119137"/>
          </a:xfrm>
          <a:prstGeom prst="rect">
            <a:avLst/>
          </a:prstGeom>
        </p:spPr>
      </p:pic>
      <p:graphicFrame>
        <p:nvGraphicFramePr>
          <p:cNvPr id="4" name="Object 3" descr="multiline equation row 1 multiline equation line 1 cap change  cap since line 2 cap base cap period equals cap current  cap year cap amount minus cap base  cap year cap amount divided by cap base  cap year cap amount">
            <a:extLst>
              <a:ext uri="{FF2B5EF4-FFF2-40B4-BE49-F238E27FC236}">
                <a16:creationId xmlns:a16="http://schemas.microsoft.com/office/drawing/2014/main" id="{E121336A-5634-02C5-6106-91AA01FD5E8C}"/>
              </a:ext>
            </a:extLst>
          </p:cNvPr>
          <p:cNvGraphicFramePr>
            <a:graphicFrameLocks noChangeAspect="1"/>
          </p:cNvGraphicFramePr>
          <p:nvPr>
            <p:extLst>
              <p:ext uri="{D42A27DB-BD31-4B8C-83A1-F6EECF244321}">
                <p14:modId xmlns:p14="http://schemas.microsoft.com/office/powerpoint/2010/main" val="1653853423"/>
              </p:ext>
            </p:extLst>
          </p:nvPr>
        </p:nvGraphicFramePr>
        <p:xfrm>
          <a:off x="1984375" y="2544763"/>
          <a:ext cx="5175250" cy="608012"/>
        </p:xfrm>
        <a:graphic>
          <a:graphicData uri="http://schemas.openxmlformats.org/presentationml/2006/ole">
            <mc:AlternateContent xmlns:mc="http://schemas.openxmlformats.org/markup-compatibility/2006">
              <mc:Choice xmlns:v="urn:schemas-microsoft-com:vml" Requires="v">
                <p:oleObj name="Equation" r:id="rId3" imgW="2920680" imgH="342720" progId="Equation.DSMT4">
                  <p:embed/>
                </p:oleObj>
              </mc:Choice>
              <mc:Fallback>
                <p:oleObj name="Equation" r:id="rId3" imgW="2920680" imgH="342720" progId="Equation.DSMT4">
                  <p:embed/>
                  <p:pic>
                    <p:nvPicPr>
                      <p:cNvPr id="0" name=""/>
                      <p:cNvPicPr/>
                      <p:nvPr/>
                    </p:nvPicPr>
                    <p:blipFill>
                      <a:blip r:embed="rId4"/>
                      <a:stretch>
                        <a:fillRect/>
                      </a:stretch>
                    </p:blipFill>
                    <p:spPr>
                      <a:xfrm>
                        <a:off x="1984375" y="2544763"/>
                        <a:ext cx="5175250" cy="608012"/>
                      </a:xfrm>
                      <a:prstGeom prst="rect">
                        <a:avLst/>
                      </a:prstGeom>
                    </p:spPr>
                  </p:pic>
                </p:oleObj>
              </mc:Fallback>
            </mc:AlternateContent>
          </a:graphicData>
        </a:graphic>
      </p:graphicFrame>
      <p:graphicFrame>
        <p:nvGraphicFramePr>
          <p:cNvPr id="8" name="Object 7" descr="multiline equation row 1 multiline equation line 1 cap current cap results in line 2 cap relation t o cap base cap period equals cap current cap year cap amount divided by cap base cap year cap amount">
            <a:extLst>
              <a:ext uri="{FF2B5EF4-FFF2-40B4-BE49-F238E27FC236}">
                <a16:creationId xmlns:a16="http://schemas.microsoft.com/office/drawing/2014/main" id="{5A3E351A-73FF-6F7C-630A-86DDB75AF858}"/>
              </a:ext>
            </a:extLst>
          </p:cNvPr>
          <p:cNvGraphicFramePr>
            <a:graphicFrameLocks noChangeAspect="1"/>
          </p:cNvGraphicFramePr>
          <p:nvPr>
            <p:extLst>
              <p:ext uri="{D42A27DB-BD31-4B8C-83A1-F6EECF244321}">
                <p14:modId xmlns:p14="http://schemas.microsoft.com/office/powerpoint/2010/main" val="2382249619"/>
              </p:ext>
            </p:extLst>
          </p:nvPr>
        </p:nvGraphicFramePr>
        <p:xfrm>
          <a:off x="2357438" y="3209422"/>
          <a:ext cx="4430712" cy="608013"/>
        </p:xfrm>
        <a:graphic>
          <a:graphicData uri="http://schemas.openxmlformats.org/presentationml/2006/ole">
            <mc:AlternateContent xmlns:mc="http://schemas.openxmlformats.org/markup-compatibility/2006">
              <mc:Choice xmlns:v="urn:schemas-microsoft-com:vml" Requires="v">
                <p:oleObj name="Equation" r:id="rId5" imgW="2501640" imgH="342720" progId="Equation.DSMT4">
                  <p:embed/>
                </p:oleObj>
              </mc:Choice>
              <mc:Fallback>
                <p:oleObj name="Equation" r:id="rId5" imgW="2501640" imgH="342720" progId="Equation.DSMT4">
                  <p:embed/>
                  <p:pic>
                    <p:nvPicPr>
                      <p:cNvPr id="0" name=""/>
                      <p:cNvPicPr/>
                      <p:nvPr/>
                    </p:nvPicPr>
                    <p:blipFill>
                      <a:blip r:embed="rId6"/>
                      <a:stretch>
                        <a:fillRect/>
                      </a:stretch>
                    </p:blipFill>
                    <p:spPr>
                      <a:xfrm>
                        <a:off x="2357438" y="3209422"/>
                        <a:ext cx="4430712" cy="608013"/>
                      </a:xfrm>
                      <a:prstGeom prst="rect">
                        <a:avLst/>
                      </a:prstGeom>
                    </p:spPr>
                  </p:pic>
                </p:oleObj>
              </mc:Fallback>
            </mc:AlternateContent>
          </a:graphicData>
        </a:graphic>
      </p:graphicFrame>
      <p:pic>
        <p:nvPicPr>
          <p:cNvPr id="19" name="Content Placeholder 18" descr="An illustration presents a statement of net sales. The statement has a three-line heading consisting of the name of the company, Dubois S A; the type of the statement, Net Sales (in thousands); and the period to which it is related, in relation to Base Period 2023. There are three columns and the column header reads: 2025; 2024; and 2023. The data are listed as follows: 2025, Euro 19,860; 2024, Euro 19,903; 2023, Euro 18,781. 2025, 105.7%; 2024, 106.0%; 2023, 100%.">
            <a:extLst>
              <a:ext uri="{FF2B5EF4-FFF2-40B4-BE49-F238E27FC236}">
                <a16:creationId xmlns:a16="http://schemas.microsoft.com/office/drawing/2014/main" id="{A8AC6A4D-E01B-E665-299C-2C731FB9F42F}"/>
              </a:ext>
            </a:extLst>
          </p:cNvPr>
          <p:cNvPicPr>
            <a:picLocks noGrp="1" noChangeAspect="1"/>
          </p:cNvPicPr>
          <p:nvPr>
            <p:ph sz="quarter" idx="20"/>
          </p:nvPr>
        </p:nvPicPr>
        <p:blipFill>
          <a:blip r:embed="rId7"/>
          <a:stretch>
            <a:fillRect/>
          </a:stretch>
        </p:blipFill>
        <p:spPr>
          <a:xfrm>
            <a:off x="1720704" y="3891888"/>
            <a:ext cx="5702593" cy="1428823"/>
          </a:xfrm>
          <a:prstGeom prst="rect">
            <a:avLst/>
          </a:prstGeom>
        </p:spPr>
      </p:pic>
      <p:sp>
        <p:nvSpPr>
          <p:cNvPr id="9" name="Content Placeholder 8">
            <a:extLst>
              <a:ext uri="{FF2B5EF4-FFF2-40B4-BE49-F238E27FC236}">
                <a16:creationId xmlns:a16="http://schemas.microsoft.com/office/drawing/2014/main" id="{0E32FB0C-D9DD-EFB7-13B9-A84398286862}"/>
              </a:ext>
            </a:extLst>
          </p:cNvPr>
          <p:cNvSpPr>
            <a:spLocks noGrp="1"/>
          </p:cNvSpPr>
          <p:nvPr>
            <p:ph sz="quarter" idx="18"/>
          </p:nvPr>
        </p:nvSpPr>
        <p:spPr>
          <a:xfrm>
            <a:off x="580106" y="5377673"/>
            <a:ext cx="8371388" cy="926737"/>
          </a:xfrm>
        </p:spPr>
        <p:txBody>
          <a:bodyPr>
            <a:normAutofit fontScale="62500" lnSpcReduction="20000"/>
          </a:bodyPr>
          <a:lstStyle/>
          <a:p>
            <a:pPr marL="0" indent="0">
              <a:lnSpc>
                <a:spcPct val="120000"/>
              </a:lnSpc>
              <a:buNone/>
            </a:pPr>
            <a:r>
              <a:rPr lang="en-CA" b="1" dirty="0"/>
              <a:t>Illustration 15.1-4: </a:t>
            </a:r>
            <a:r>
              <a:rPr lang="en-CA" dirty="0"/>
              <a:t>Dubois SA’s net sales </a:t>
            </a:r>
            <a:r>
              <a:rPr lang="en-CA" b="1" dirty="0"/>
              <a:t>(1) </a:t>
            </a:r>
            <a:r>
              <a:rPr lang="en-US" dirty="0"/>
              <a:t>Formula for horizontal analysis of changes since base period </a:t>
            </a:r>
            <a:r>
              <a:rPr lang="en-US" b="1" dirty="0"/>
              <a:t>(2)</a:t>
            </a:r>
            <a:r>
              <a:rPr lang="en-US" dirty="0"/>
              <a:t> Formula for horizontal analysis of current year in relation to base year </a:t>
            </a:r>
            <a:r>
              <a:rPr lang="en-US" b="1" dirty="0"/>
              <a:t>(3) </a:t>
            </a:r>
            <a:r>
              <a:rPr lang="en-US" dirty="0"/>
              <a:t>Horizontal analysis of Dubois SA’s net sales in relation to base period </a:t>
            </a:r>
            <a:r>
              <a:rPr lang="en-US" b="1" dirty="0"/>
              <a:t>(4)</a:t>
            </a:r>
            <a:endParaRPr lang="en-CA" b="1" dirty="0"/>
          </a:p>
        </p:txBody>
      </p:sp>
      <p:sp>
        <p:nvSpPr>
          <p:cNvPr id="10" name="Content Placeholder 5">
            <a:extLst>
              <a:ext uri="{FF2B5EF4-FFF2-40B4-BE49-F238E27FC236}">
                <a16:creationId xmlns:a16="http://schemas.microsoft.com/office/drawing/2014/main" id="{92425F4C-E0D6-9CFA-67D2-C10C22609AB9}"/>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1210243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AB02D1-45FE-DF2B-E569-18A117EB9B4E}"/>
              </a:ext>
            </a:extLst>
          </p:cNvPr>
          <p:cNvSpPr>
            <a:spLocks noGrp="1"/>
          </p:cNvSpPr>
          <p:nvPr>
            <p:ph type="title"/>
          </p:nvPr>
        </p:nvSpPr>
        <p:spPr/>
        <p:txBody>
          <a:bodyPr>
            <a:noAutofit/>
          </a:bodyPr>
          <a:lstStyle/>
          <a:p>
            <a:r>
              <a:rPr lang="en-US" dirty="0"/>
              <a:t>Statement of Financial Position</a:t>
            </a:r>
            <a:r>
              <a:rPr lang="en-US" sz="2800" b="0" dirty="0"/>
              <a:t> (1 of 3)</a:t>
            </a:r>
            <a:endParaRPr lang="en-IN" sz="3600" b="0" dirty="0"/>
          </a:p>
        </p:txBody>
      </p:sp>
      <p:pic>
        <p:nvPicPr>
          <p:cNvPr id="4" name="Picture Placeholder 3" descr="An illustration of a condensed statements of financial position. The statement presents a three-line heading consisting of the name of the company, Quality Department Store; the type of statement, Condensed Statements of Financial Position; and the date at which the statement is prepared, December 31.This illustration has a section for Assets, with 5 columns presented, the first presenting account names, and the other four column headers as: 2025; 2024; and Increase or Decrease during 2025: Amount, Percent. Intangible assets: 2025, Euro 15,000; 2024, Euro 17,500; Amount, negative Euro 2,500 (shown in parentheses); Percent, negative 14.3% (shown in parentheses); Plant assets (net): 2025, 800,000; 2024, 632,500; Amount, 167,500; Percent, 26.5%; Current assets: 2025, 1,020,000; 2024, 945,000; Amount, 75,000; Percent, 7.9%; The total is presented in the numeric columns as: 2025, Euro 1,835,000; 2024, Euro 1,595,000; Amount, Euro 240,000; Percent, 15.0%, with the label, Total assets, listed in the first column. All values of the amount and percent columns are highlighted.">
            <a:extLst>
              <a:ext uri="{FF2B5EF4-FFF2-40B4-BE49-F238E27FC236}">
                <a16:creationId xmlns:a16="http://schemas.microsoft.com/office/drawing/2014/main" id="{F328F85E-79A5-A783-B65D-3A949218639F}"/>
              </a:ext>
            </a:extLst>
          </p:cNvPr>
          <p:cNvPicPr>
            <a:picLocks noGrp="1" noChangeAspect="1"/>
          </p:cNvPicPr>
          <p:nvPr>
            <p:ph type="pic" sz="quarter" idx="17"/>
          </p:nvPr>
        </p:nvPicPr>
        <p:blipFill rotWithShape="1">
          <a:blip r:embed="rId2"/>
          <a:stretch/>
        </p:blipFill>
        <p:spPr>
          <a:xfrm>
            <a:off x="764111" y="1435534"/>
            <a:ext cx="7399211" cy="3134868"/>
          </a:xfrm>
          <a:prstGeom prst="rect">
            <a:avLst/>
          </a:prstGeom>
        </p:spPr>
      </p:pic>
      <p:sp>
        <p:nvSpPr>
          <p:cNvPr id="6" name="Content Placeholder 5">
            <a:extLst>
              <a:ext uri="{FF2B5EF4-FFF2-40B4-BE49-F238E27FC236}">
                <a16:creationId xmlns:a16="http://schemas.microsoft.com/office/drawing/2014/main" id="{2D697E10-C31D-86F5-6D1C-4ED06D20474C}"/>
              </a:ext>
            </a:extLst>
          </p:cNvPr>
          <p:cNvSpPr>
            <a:spLocks noGrp="1"/>
          </p:cNvSpPr>
          <p:nvPr>
            <p:ph sz="quarter" idx="12"/>
          </p:nvPr>
        </p:nvSpPr>
        <p:spPr>
          <a:xfrm>
            <a:off x="513862" y="5594622"/>
            <a:ext cx="8115301" cy="768131"/>
          </a:xfrm>
        </p:spPr>
        <p:txBody>
          <a:bodyPr>
            <a:normAutofit lnSpcReduction="10000"/>
          </a:bodyPr>
          <a:lstStyle/>
          <a:p>
            <a:pPr marL="0" indent="0">
              <a:buNone/>
            </a:pPr>
            <a:r>
              <a:rPr lang="en-US" sz="2400" b="1" dirty="0"/>
              <a:t>Illustration 15.5: </a:t>
            </a:r>
            <a:r>
              <a:rPr lang="en-US" sz="2400" dirty="0"/>
              <a:t>Horizontal analysis of statements of financial position</a:t>
            </a:r>
          </a:p>
        </p:txBody>
      </p:sp>
      <p:sp>
        <p:nvSpPr>
          <p:cNvPr id="14" name="Content Placeholder 5">
            <a:extLst>
              <a:ext uri="{FF2B5EF4-FFF2-40B4-BE49-F238E27FC236}">
                <a16:creationId xmlns:a16="http://schemas.microsoft.com/office/drawing/2014/main" id="{5B036799-037D-34C1-9FFD-230538F29F09}"/>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
        <p:nvSpPr>
          <p:cNvPr id="2" name="Rectangle 1">
            <a:extLst>
              <a:ext uri="{FF2B5EF4-FFF2-40B4-BE49-F238E27FC236}">
                <a16:creationId xmlns:a16="http://schemas.microsoft.com/office/drawing/2014/main" id="{4EF5E6E0-E103-666D-CCAA-1A049FF4CC72}"/>
              </a:ext>
            </a:extLst>
          </p:cNvPr>
          <p:cNvSpPr/>
          <p:nvPr/>
        </p:nvSpPr>
        <p:spPr>
          <a:xfrm>
            <a:off x="1061156" y="3680178"/>
            <a:ext cx="6807200" cy="2822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4066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AB02D1-45FE-DF2B-E569-18A117EB9B4E}"/>
              </a:ext>
            </a:extLst>
          </p:cNvPr>
          <p:cNvSpPr>
            <a:spLocks noGrp="1"/>
          </p:cNvSpPr>
          <p:nvPr>
            <p:ph type="title"/>
          </p:nvPr>
        </p:nvSpPr>
        <p:spPr/>
        <p:txBody>
          <a:bodyPr>
            <a:noAutofit/>
          </a:bodyPr>
          <a:lstStyle/>
          <a:p>
            <a:r>
              <a:rPr lang="en-US" dirty="0"/>
              <a:t>Statement of Financial Position</a:t>
            </a:r>
            <a:r>
              <a:rPr lang="en-US" sz="2800" b="0" dirty="0"/>
              <a:t> (2 of 3)</a:t>
            </a:r>
            <a:endParaRPr lang="en-IN" b="0" dirty="0"/>
          </a:p>
        </p:txBody>
      </p:sp>
      <p:pic>
        <p:nvPicPr>
          <p:cNvPr id="7" name="Picture Placeholder 6" descr="A continuation of an illustration of condensed statements of financial position. The statement presents a three-line heading consisting of the name of the company, Quality Department Store; the type of statement, Condensed Statements of Financial Position; and the date at which the statement is prepared, December 31. This illustration has a section for Equity and Liabilities, with 5 columns presented, the first presenting account names, and the other four column headers as: 2025; 2024; and Increase or Decrease during 2025: Amount, Percent. There are 2 subsections. The first subsection, Equity, presents the following accounts, and the respective account balances as: Share Capital-Ordinary, Euro 1 par: 2025, Euro 275,400; 2024, Euro 270,000; Amount, Euro 5,400; Percent, 2.0%;Retained earnings: 2025, 727,600; 2024, 525,000; Amount, 202,600; Percent, 38.6%;The total is presented in the numeric columns as: 2025, 1,003,000; 2024, 795,000; Amount, 208,000; Percent, 26.2%, with the label, Total equity, listed in the first column. The second subsection, Liabilities, presents the following accounts, and the respective account balances as: Non-current liabilities: 2025, Euro 487,500; 2024, Euro 497,000; Amount, negative Euro 9,500 (shown in parentheses); Percent, negative 1.9% (shown in parentheses); Current liabilities: 2025, 344,500; 2024, 303,000; Amount, 41,500; Percent, 13.7%; The total is presented in the numeric columns as: 2025, 832,000; 2024, 800,000; Amount, 32,000; Percent, 4.0%, with the label, Total liabilities, listed in the first column. The label of: Total equity and liabilities, is presented in the first column, with the totals of: 2025, Euro 1,835,000; 2024, Euro 1,595,000; Amount, Euro 240,000; Percent, 15.0%, presented in the second numeric column and the final total. The values in the last column are highlighted.">
            <a:extLst>
              <a:ext uri="{FF2B5EF4-FFF2-40B4-BE49-F238E27FC236}">
                <a16:creationId xmlns:a16="http://schemas.microsoft.com/office/drawing/2014/main" id="{A5AA8663-78FD-F31A-7F2C-0B5F6F64021A}"/>
              </a:ext>
            </a:extLst>
          </p:cNvPr>
          <p:cNvPicPr>
            <a:picLocks noGrp="1" noChangeAspect="1"/>
          </p:cNvPicPr>
          <p:nvPr>
            <p:ph type="pic" sz="quarter" idx="17"/>
          </p:nvPr>
        </p:nvPicPr>
        <p:blipFill rotWithShape="1">
          <a:blip r:embed="rId3"/>
          <a:stretch/>
        </p:blipFill>
        <p:spPr>
          <a:xfrm>
            <a:off x="701387" y="1658968"/>
            <a:ext cx="7741227" cy="3861955"/>
          </a:xfrm>
          <a:prstGeom prst="rect">
            <a:avLst/>
          </a:prstGeom>
        </p:spPr>
      </p:pic>
      <p:sp>
        <p:nvSpPr>
          <p:cNvPr id="6" name="Content Placeholder 5">
            <a:extLst>
              <a:ext uri="{FF2B5EF4-FFF2-40B4-BE49-F238E27FC236}">
                <a16:creationId xmlns:a16="http://schemas.microsoft.com/office/drawing/2014/main" id="{2D697E10-C31D-86F5-6D1C-4ED06D20474C}"/>
              </a:ext>
            </a:extLst>
          </p:cNvPr>
          <p:cNvSpPr>
            <a:spLocks noGrp="1"/>
          </p:cNvSpPr>
          <p:nvPr>
            <p:ph sz="quarter" idx="12"/>
          </p:nvPr>
        </p:nvSpPr>
        <p:spPr>
          <a:xfrm>
            <a:off x="513862" y="5886163"/>
            <a:ext cx="8115301" cy="479415"/>
          </a:xfrm>
        </p:spPr>
        <p:txBody>
          <a:bodyPr>
            <a:normAutofit/>
          </a:bodyPr>
          <a:lstStyle/>
          <a:p>
            <a:pPr marL="0" indent="0">
              <a:buNone/>
            </a:pPr>
            <a:r>
              <a:rPr lang="en-CA" sz="2400" b="1" dirty="0"/>
              <a:t>Illustration 15.5: (continued)</a:t>
            </a:r>
            <a:endParaRPr lang="en-CA" sz="2400" dirty="0"/>
          </a:p>
        </p:txBody>
      </p:sp>
      <p:sp>
        <p:nvSpPr>
          <p:cNvPr id="14" name="Content Placeholder 5">
            <a:extLst>
              <a:ext uri="{FF2B5EF4-FFF2-40B4-BE49-F238E27FC236}">
                <a16:creationId xmlns:a16="http://schemas.microsoft.com/office/drawing/2014/main" id="{E31C96FE-5012-1300-1095-CAD2ABE18D7E}"/>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
        <p:nvSpPr>
          <p:cNvPr id="2" name="Rectangle 1">
            <a:extLst>
              <a:ext uri="{FF2B5EF4-FFF2-40B4-BE49-F238E27FC236}">
                <a16:creationId xmlns:a16="http://schemas.microsoft.com/office/drawing/2014/main" id="{0E794338-07EF-4B6C-83AF-DBA042B4A859}"/>
              </a:ext>
            </a:extLst>
          </p:cNvPr>
          <p:cNvSpPr/>
          <p:nvPr/>
        </p:nvSpPr>
        <p:spPr>
          <a:xfrm>
            <a:off x="993422" y="2912534"/>
            <a:ext cx="7213600" cy="2822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7B7735F-CCF2-7448-C1E4-394CE5DB6D67}"/>
              </a:ext>
            </a:extLst>
          </p:cNvPr>
          <p:cNvSpPr/>
          <p:nvPr/>
        </p:nvSpPr>
        <p:spPr>
          <a:xfrm>
            <a:off x="993422" y="4166100"/>
            <a:ext cx="7213600" cy="2822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792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BE07D7-7C2C-4453-E4B6-ECD1DB3ACC87}"/>
              </a:ext>
            </a:extLst>
          </p:cNvPr>
          <p:cNvSpPr>
            <a:spLocks noGrp="1"/>
          </p:cNvSpPr>
          <p:nvPr>
            <p:ph type="title"/>
          </p:nvPr>
        </p:nvSpPr>
        <p:spPr/>
        <p:txBody>
          <a:bodyPr/>
          <a:lstStyle/>
          <a:p>
            <a:r>
              <a:rPr lang="en-IN" dirty="0"/>
              <a:t>Income Statement</a:t>
            </a:r>
          </a:p>
        </p:txBody>
      </p:sp>
      <p:pic>
        <p:nvPicPr>
          <p:cNvPr id="17" name="Picture Placeholder 16" descr="An illustration of a condensed income statement. The statement presents a three-line heading consisting of the name of the company, Quality Department Store; the type of statement, Condensed Income Statements; and the date at which the statement is prepared, For the Year Ended December 31. There are 5 columns, the first presenting account names, and the other four column headers as: 2025; 2024; and Increase or Decrease during 2025: Amount, Percent. Sales revenue: 2025, Euro 2,195,000; 2024, Euro 1,960,000; Amount, Euro 235,000; Percent, 12.0%; Sales returns and allowances: 2025, 98,000; 2024, 123,000; Amount, negative 25,000 (shown in parentheses); Percent, negative 20.3% (shown in parentheses); Net sales: 2025, 2,097,000; 2024, 1,837,000; Amount, 260,000; Percent, 14.2%; Net sales is obtained by subtracting sales returns and allowances from sales revenue. Cost of goods sold: 2025, 1,281,000; 2024, 1,140,000; Amount, 141,000; Percent, 12.4%; Gross profit: 2025, 816,000; 2024, 697,000; Amount, 119,000; Percent, 17.1%; Gross profit is obtained by subtracting cost of goods sold from net sales amounts. Selling expenses: 2025, 253,000; 2024, 211,500; Amount, 41,500; Percent, 19.6%; Administrative expenses: 2025, 104,000; 2024, 108,500; Amount, negative 4,500 (shown in parentheses); Percent, negative 4.1% (shown in parentheses); Total operating expenses: 2025, 357,000; 2024, 320,000; Amount, 37,000; Percent, 11.6%; Total operating expenses is obtained by adding selling expenses to administrative expenses. Income from operations: 2025, 459,000; 2024, 377,000; Amount, 82,000; Percent, 21.8%; Income from operations is obtained by subtracting selling and administrative expenses from gross profit. The following account names are listed under Other income and expenses with the respective amounts listed in the numeric columns: Interest and dividends: 2025, 9,000; 2024, 11,000; Amount, negative 2,000 (shown in parentheses); Percent, negative 18.2% (shown in parentheses);Interest expense: 2025, 36,000; 2024, 40,500; Amount, negative 4,500 (shown in parentheses); Percent, negative 11.1% (shown in parentheses);Income before income taxes: 2025, 432,000; 2024, 347,500; Amount, 84,500; Percent, 24.3%; Income before income taxes is obtained by subtracting other income and expenses from income from operations. Income tax expense: 2025, 168,200; 2024, 139,000; Amount, 29,200; Percent, 21.0%. The last line of the income statement presents, Net income, in the first column, with the amounts listed in the numeric columns: 2025, Euro 263,800; 2024, Euro 208,500; Amount, Euro 55,300; Percent, 26.5%. Net income is obtained by subtracting income tax expense from income before income taxes amounts. The values of the last two columns are highlighted.">
            <a:extLst>
              <a:ext uri="{FF2B5EF4-FFF2-40B4-BE49-F238E27FC236}">
                <a16:creationId xmlns:a16="http://schemas.microsoft.com/office/drawing/2014/main" id="{BDE48C16-DC14-0E6D-30FE-C49B4A77B6DF}"/>
              </a:ext>
            </a:extLst>
          </p:cNvPr>
          <p:cNvPicPr>
            <a:picLocks noGrp="1" noChangeAspect="1"/>
          </p:cNvPicPr>
          <p:nvPr>
            <p:ph type="pic" sz="quarter" idx="17"/>
          </p:nvPr>
        </p:nvPicPr>
        <p:blipFill rotWithShape="1">
          <a:blip r:embed="rId2"/>
          <a:stretch/>
        </p:blipFill>
        <p:spPr>
          <a:xfrm>
            <a:off x="514353" y="1159361"/>
            <a:ext cx="6550514" cy="4987324"/>
          </a:xfrm>
          <a:prstGeom prst="rect">
            <a:avLst/>
          </a:prstGeom>
        </p:spPr>
      </p:pic>
      <p:sp>
        <p:nvSpPr>
          <p:cNvPr id="6" name="Content Placeholder 5">
            <a:extLst>
              <a:ext uri="{FF2B5EF4-FFF2-40B4-BE49-F238E27FC236}">
                <a16:creationId xmlns:a16="http://schemas.microsoft.com/office/drawing/2014/main" id="{EDB17C63-DDD5-0BA8-0D37-1357DA08D352}"/>
              </a:ext>
            </a:extLst>
          </p:cNvPr>
          <p:cNvSpPr>
            <a:spLocks noGrp="1"/>
          </p:cNvSpPr>
          <p:nvPr>
            <p:ph sz="quarter" idx="12"/>
          </p:nvPr>
        </p:nvSpPr>
        <p:spPr>
          <a:xfrm>
            <a:off x="7020029" y="1380147"/>
            <a:ext cx="2123971" cy="3885354"/>
          </a:xfrm>
        </p:spPr>
        <p:txBody>
          <a:bodyPr>
            <a:normAutofit fontScale="77500" lnSpcReduction="20000"/>
          </a:bodyPr>
          <a:lstStyle/>
          <a:p>
            <a:pPr marL="0" indent="0">
              <a:lnSpc>
                <a:spcPct val="120000"/>
              </a:lnSpc>
              <a:buNone/>
            </a:pPr>
            <a:r>
              <a:rPr lang="en-US" dirty="0"/>
              <a:t>Overall, gross profit and net income were up substantially. Gross profit increased 17.1%, and net income, 26.5%. Quality’s profit trend appears favorable.</a:t>
            </a:r>
          </a:p>
        </p:txBody>
      </p:sp>
      <p:sp>
        <p:nvSpPr>
          <p:cNvPr id="9" name="Content Placeholder 8">
            <a:extLst>
              <a:ext uri="{FF2B5EF4-FFF2-40B4-BE49-F238E27FC236}">
                <a16:creationId xmlns:a16="http://schemas.microsoft.com/office/drawing/2014/main" id="{D5B26998-8420-F4AD-FB68-1B984198F5FC}"/>
              </a:ext>
            </a:extLst>
          </p:cNvPr>
          <p:cNvSpPr>
            <a:spLocks noGrp="1"/>
          </p:cNvSpPr>
          <p:nvPr>
            <p:ph sz="quarter" idx="18"/>
          </p:nvPr>
        </p:nvSpPr>
        <p:spPr>
          <a:xfrm>
            <a:off x="592138" y="6043770"/>
            <a:ext cx="8037512" cy="396519"/>
          </a:xfrm>
        </p:spPr>
        <p:txBody>
          <a:bodyPr>
            <a:normAutofit/>
          </a:bodyPr>
          <a:lstStyle/>
          <a:p>
            <a:pPr marL="0" indent="0">
              <a:buNone/>
            </a:pPr>
            <a:r>
              <a:rPr lang="en-CA" sz="2000" b="1" dirty="0"/>
              <a:t>Illustration 15.6: </a:t>
            </a:r>
            <a:r>
              <a:rPr lang="en-CA" sz="2000" dirty="0"/>
              <a:t>Horizontal analysis of income statements</a:t>
            </a:r>
          </a:p>
        </p:txBody>
      </p:sp>
      <p:sp>
        <p:nvSpPr>
          <p:cNvPr id="13" name="Content Placeholder 5">
            <a:extLst>
              <a:ext uri="{FF2B5EF4-FFF2-40B4-BE49-F238E27FC236}">
                <a16:creationId xmlns:a16="http://schemas.microsoft.com/office/drawing/2014/main" id="{5B1265C0-86A7-42BD-DBBE-0D23719E0A66}"/>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
        <p:nvSpPr>
          <p:cNvPr id="2" name="Rectangle 1">
            <a:extLst>
              <a:ext uri="{FF2B5EF4-FFF2-40B4-BE49-F238E27FC236}">
                <a16:creationId xmlns:a16="http://schemas.microsoft.com/office/drawing/2014/main" id="{F58831CA-FB83-79AB-621E-4D625426F703}"/>
              </a:ext>
            </a:extLst>
          </p:cNvPr>
          <p:cNvSpPr/>
          <p:nvPr/>
        </p:nvSpPr>
        <p:spPr>
          <a:xfrm>
            <a:off x="592138" y="5721217"/>
            <a:ext cx="6325974" cy="19263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58B8CE4-84AC-2FC8-178E-6FAB139385FF}"/>
              </a:ext>
            </a:extLst>
          </p:cNvPr>
          <p:cNvSpPr/>
          <p:nvPr/>
        </p:nvSpPr>
        <p:spPr>
          <a:xfrm>
            <a:off x="626623" y="2870773"/>
            <a:ext cx="6325974" cy="19263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C6E8C97-24E4-E379-0171-1F69968C0AAB}"/>
              </a:ext>
            </a:extLst>
          </p:cNvPr>
          <p:cNvSpPr/>
          <p:nvPr/>
        </p:nvSpPr>
        <p:spPr>
          <a:xfrm>
            <a:off x="592138" y="3556704"/>
            <a:ext cx="6325974" cy="19263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431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animBg="1"/>
      <p:bldP spid="3" grpId="0" animBg="1"/>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35D5B76-AAB9-93FB-100D-3EC50B912BF2}"/>
              </a:ext>
            </a:extLst>
          </p:cNvPr>
          <p:cNvSpPr>
            <a:spLocks noGrp="1"/>
          </p:cNvSpPr>
          <p:nvPr>
            <p:ph type="title"/>
          </p:nvPr>
        </p:nvSpPr>
        <p:spPr/>
        <p:txBody>
          <a:bodyPr>
            <a:normAutofit/>
          </a:bodyPr>
          <a:lstStyle/>
          <a:p>
            <a:r>
              <a:rPr lang="en-US" dirty="0"/>
              <a:t>Vertical Analysis</a:t>
            </a:r>
            <a:endParaRPr lang="en-IN" dirty="0"/>
          </a:p>
        </p:txBody>
      </p:sp>
      <p:sp>
        <p:nvSpPr>
          <p:cNvPr id="4" name="Content Placeholder 3">
            <a:extLst>
              <a:ext uri="{FF2B5EF4-FFF2-40B4-BE49-F238E27FC236}">
                <a16:creationId xmlns:a16="http://schemas.microsoft.com/office/drawing/2014/main" id="{54A0A96B-1EDE-4F54-E41A-B4E0CC8AAC86}"/>
              </a:ext>
            </a:extLst>
          </p:cNvPr>
          <p:cNvSpPr>
            <a:spLocks noGrp="1"/>
          </p:cNvSpPr>
          <p:nvPr>
            <p:ph sz="quarter" idx="12"/>
          </p:nvPr>
        </p:nvSpPr>
        <p:spPr/>
        <p:txBody>
          <a:bodyPr>
            <a:normAutofit lnSpcReduction="10000"/>
          </a:bodyPr>
          <a:lstStyle/>
          <a:p>
            <a:pPr marL="0" indent="0">
              <a:lnSpc>
                <a:spcPct val="110000"/>
              </a:lnSpc>
              <a:buNone/>
            </a:pPr>
            <a:r>
              <a:rPr lang="en-US" dirty="0">
                <a:solidFill>
                  <a:schemeClr val="accent2"/>
                </a:solidFill>
              </a:rPr>
              <a:t>Vertical analysis,</a:t>
            </a:r>
            <a:r>
              <a:rPr lang="en-US" dirty="0"/>
              <a:t> also called </a:t>
            </a:r>
            <a:r>
              <a:rPr lang="en-US" b="1" dirty="0"/>
              <a:t>common-size analysis,</a:t>
            </a:r>
            <a:r>
              <a:rPr lang="en-US" dirty="0"/>
              <a:t> is a technique that expresses each financial statement item as a percent of a base amount.</a:t>
            </a:r>
          </a:p>
          <a:p>
            <a:pPr>
              <a:lnSpc>
                <a:spcPct val="110000"/>
              </a:lnSpc>
            </a:pPr>
            <a:r>
              <a:rPr lang="en-US" dirty="0"/>
              <a:t>On a </a:t>
            </a:r>
            <a:r>
              <a:rPr lang="en-US" b="1" dirty="0"/>
              <a:t>statement of financial position,</a:t>
            </a:r>
            <a:r>
              <a:rPr lang="en-US" dirty="0"/>
              <a:t> we might say that current assets are 22% of total assets.</a:t>
            </a:r>
          </a:p>
          <a:p>
            <a:pPr>
              <a:lnSpc>
                <a:spcPct val="110000"/>
              </a:lnSpc>
            </a:pPr>
            <a:r>
              <a:rPr lang="en-US" dirty="0"/>
              <a:t>On an </a:t>
            </a:r>
            <a:r>
              <a:rPr lang="en-US" b="1" dirty="0"/>
              <a:t>income statement,</a:t>
            </a:r>
            <a:r>
              <a:rPr lang="en-US" dirty="0"/>
              <a:t> we might say that selling expenses are 16% of net sales.</a:t>
            </a:r>
          </a:p>
          <a:p>
            <a:pPr>
              <a:lnSpc>
                <a:spcPct val="110000"/>
              </a:lnSpc>
            </a:pPr>
            <a:r>
              <a:rPr lang="en-US" dirty="0"/>
              <a:t>Vertical analysis is commonly applied to the statement of financial position and the income statement.</a:t>
            </a:r>
          </a:p>
        </p:txBody>
      </p:sp>
      <p:sp>
        <p:nvSpPr>
          <p:cNvPr id="14" name="Content Placeholder 5">
            <a:extLst>
              <a:ext uri="{FF2B5EF4-FFF2-40B4-BE49-F238E27FC236}">
                <a16:creationId xmlns:a16="http://schemas.microsoft.com/office/drawing/2014/main" id="{2A0EB869-C315-F76F-5217-7B26BCF690C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3165421445"/>
      </p:ext>
    </p:extLst>
  </p:cSld>
  <p:clrMapOvr>
    <a:masterClrMapping/>
  </p:clrMapOvr>
</p:sld>
</file>

<file path=ppt/theme/theme1.xml><?xml version="1.0" encoding="utf-8"?>
<a:theme xmlns:a="http://schemas.openxmlformats.org/drawingml/2006/main" name="Standard">
  <a:themeElements>
    <a:clrScheme name="WP 1">
      <a:dk1>
        <a:srgbClr val="231F20"/>
      </a:dk1>
      <a:lt1>
        <a:srgbClr val="FFFFFF"/>
      </a:lt1>
      <a:dk2>
        <a:srgbClr val="192B67"/>
      </a:dk2>
      <a:lt2>
        <a:srgbClr val="EFEFF0"/>
      </a:lt2>
      <a:accent1>
        <a:srgbClr val="06B2FA"/>
      </a:accent1>
      <a:accent2>
        <a:srgbClr val="0469D8"/>
      </a:accent2>
      <a:accent3>
        <a:srgbClr val="414146"/>
      </a:accent3>
      <a:accent4>
        <a:srgbClr val="043C5D"/>
      </a:accent4>
      <a:accent5>
        <a:srgbClr val="547890"/>
      </a:accent5>
      <a:accent6>
        <a:srgbClr val="404140"/>
      </a:accent6>
      <a:hlink>
        <a:srgbClr val="0469D8"/>
      </a:hlink>
      <a:folHlink>
        <a:srgbClr val="5C4168"/>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andard" id="{CF489570-C43B-7446-AB1E-8F4EEAE9CABF}" vid="{044E3E64-447D-1547-BB2E-4CF9530CD2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2EF3736AB233A4D86168EC2BFFF7E67" ma:contentTypeVersion="8" ma:contentTypeDescription="Create a new document." ma:contentTypeScope="" ma:versionID="00bdeb75305eae0751a77562342afd07">
  <xsd:schema xmlns:xsd="http://www.w3.org/2001/XMLSchema" xmlns:xs="http://www.w3.org/2001/XMLSchema" xmlns:p="http://schemas.microsoft.com/office/2006/metadata/properties" xmlns:ns2="06baf313-fb35-4f8c-9139-9e9ac16d4b1d" xmlns:ns3="ef46c7a1-68aa-4b69-aed1-7fcfd052d54f" targetNamespace="http://schemas.microsoft.com/office/2006/metadata/properties" ma:root="true" ma:fieldsID="cf5f1baccda368027b594004eed6251f" ns2:_="" ns3:_="">
    <xsd:import namespace="06baf313-fb35-4f8c-9139-9e9ac16d4b1d"/>
    <xsd:import namespace="ef46c7a1-68aa-4b69-aed1-7fcfd052d54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baf313-fb35-4f8c-9139-9e9ac16d4b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f46c7a1-68aa-4b69-aed1-7fcfd052d54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F069665-4191-4292-A592-EAC7A0DE60A6}">
  <ds:schemaRefs>
    <ds:schemaRef ds:uri="http://schemas.microsoft.com/sharepoint/v3/contenttype/forms"/>
  </ds:schemaRefs>
</ds:datastoreItem>
</file>

<file path=customXml/itemProps2.xml><?xml version="1.0" encoding="utf-8"?>
<ds:datastoreItem xmlns:ds="http://schemas.openxmlformats.org/officeDocument/2006/customXml" ds:itemID="{0BDF9F3F-82D7-4237-8406-62A2CC5DA4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baf313-fb35-4f8c-9139-9e9ac16d4b1d"/>
    <ds:schemaRef ds:uri="ef46c7a1-68aa-4b69-aed1-7fcfd052d5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9739E0-A6CD-46BA-8888-F2BBC9B1323D}">
  <ds:schemaRefs>
    <ds:schemaRef ds:uri="http://purl.org/dc/elements/1.1/"/>
    <ds:schemaRef ds:uri="http://schemas.microsoft.com/office/2006/documentManagement/types"/>
    <ds:schemaRef ds:uri="http://purl.org/dc/dcmitype/"/>
    <ds:schemaRef ds:uri="http://schemas.openxmlformats.org/package/2006/metadata/core-properties"/>
    <ds:schemaRef ds:uri="http://www.w3.org/XML/1998/namespace"/>
    <ds:schemaRef ds:uri="http://purl.org/dc/terms/"/>
    <ds:schemaRef ds:uri="http://schemas.microsoft.com/office/infopath/2007/PartnerControls"/>
    <ds:schemaRef ds:uri="f27b86c0-2816-47a2-b831-6f64dbfd4a69"/>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23303</TotalTime>
  <Words>2169</Words>
  <Application>Microsoft Office PowerPoint</Application>
  <PresentationFormat>全屏显示(4:3)</PresentationFormat>
  <Paragraphs>293</Paragraphs>
  <Slides>44</Slides>
  <Notes>11</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44</vt:i4>
      </vt:variant>
    </vt:vector>
  </HeadingPairs>
  <TitlesOfParts>
    <vt:vector size="52" baseType="lpstr">
      <vt:lpstr>Arial</vt:lpstr>
      <vt:lpstr>Calibri</vt:lpstr>
      <vt:lpstr>Calibri Light</vt:lpstr>
      <vt:lpstr>Courier New</vt:lpstr>
      <vt:lpstr>Times New Roman</vt:lpstr>
      <vt:lpstr>Wingdings</vt:lpstr>
      <vt:lpstr>Standard</vt:lpstr>
      <vt:lpstr>Equation</vt:lpstr>
      <vt:lpstr>Financial Accounting</vt:lpstr>
      <vt:lpstr>Chapter Outline</vt:lpstr>
      <vt:lpstr>Learning Objective 1 Apply Horizontal Analysis and Vertical Analysis to Financial Statements.</vt:lpstr>
      <vt:lpstr>Horizontal Analysis</vt:lpstr>
      <vt:lpstr>Horizontal Analysis on Net Sales</vt:lpstr>
      <vt:lpstr>Statement of Financial Position (1 of 3)</vt:lpstr>
      <vt:lpstr>Statement of Financial Position (2 of 3)</vt:lpstr>
      <vt:lpstr>Income Statement</vt:lpstr>
      <vt:lpstr>Vertical Analysis</vt:lpstr>
      <vt:lpstr>Vertical Analysis – Statement of Financial Position</vt:lpstr>
      <vt:lpstr>Learning Objective 2 Analyze a Company’s Performance Using Ratio Analysis.</vt:lpstr>
      <vt:lpstr>Ratio Analysis</vt:lpstr>
      <vt:lpstr>Fundamental Analysis</vt:lpstr>
      <vt:lpstr>Basics of Financial Statement Analysis</vt:lpstr>
      <vt:lpstr>Things you need to think about</vt:lpstr>
      <vt:lpstr>Liquidity Ratios</vt:lpstr>
      <vt:lpstr>Current Ratio</vt:lpstr>
      <vt:lpstr>Acid-Test Ratio</vt:lpstr>
      <vt:lpstr>Accounts Receivable Turnover</vt:lpstr>
      <vt:lpstr>Accounts Collection Period</vt:lpstr>
      <vt:lpstr>Inventory Turnover</vt:lpstr>
      <vt:lpstr>Days in Inventory</vt:lpstr>
      <vt:lpstr>Profitability Ratios</vt:lpstr>
      <vt:lpstr>Profit Margin</vt:lpstr>
      <vt:lpstr>Asset Turnover</vt:lpstr>
      <vt:lpstr>Return on Assets</vt:lpstr>
      <vt:lpstr>Return on Ordinary Shareholders’ Equity</vt:lpstr>
      <vt:lpstr>Earnings per Share (EPS)</vt:lpstr>
      <vt:lpstr>EPS is the number used by most analysts</vt:lpstr>
      <vt:lpstr>Price-Earnings Ratio</vt:lpstr>
      <vt:lpstr>Google’s PE ratio</vt:lpstr>
      <vt:lpstr>Payout Ratio</vt:lpstr>
      <vt:lpstr>Solvency Ratios</vt:lpstr>
      <vt:lpstr>Debt to Assets Ratio</vt:lpstr>
      <vt:lpstr>Times Interest Earned</vt:lpstr>
      <vt:lpstr>Summary of Ratios – Liquidity</vt:lpstr>
      <vt:lpstr>Summary of Ratios – Profitability </vt:lpstr>
      <vt:lpstr>Summary of Ratios – Solvency</vt:lpstr>
      <vt:lpstr>Some additional thoughts</vt:lpstr>
      <vt:lpstr>DO IT! 2: Ratio Analysis (1 of 3)</vt:lpstr>
      <vt:lpstr>DO IT! 2: Ratio Analysis (2 of 3)</vt:lpstr>
      <vt:lpstr>DO IT! 2: Ratio Analysis (3 of 3)</vt:lpstr>
      <vt:lpstr>DO IT! 2: Ratio Analysis – Solution   (a) – (d)</vt:lpstr>
      <vt:lpstr>DO IT! 2: Ratio Analysis – Solution   (e) – (g)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Lai, Wendy</dc:creator>
  <cp:lastModifiedBy>Menger Gilmour</cp:lastModifiedBy>
  <cp:revision>4210</cp:revision>
  <cp:lastPrinted>2021-04-08T14:56:16Z</cp:lastPrinted>
  <dcterms:created xsi:type="dcterms:W3CDTF">2018-08-23T13:01:59Z</dcterms:created>
  <dcterms:modified xsi:type="dcterms:W3CDTF">2024-05-09T07:59:22Z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0x010100B2EF3736AB233A4D86168EC2BFFF7E67</vt:lpwstr>
  </property>
</Properties>
</file>